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5"/>
  </p:notesMasterIdLst>
  <p:sldIdLst>
    <p:sldId id="256" r:id="rId2"/>
    <p:sldId id="260" r:id="rId3"/>
    <p:sldId id="432" r:id="rId4"/>
    <p:sldId id="430" r:id="rId5"/>
    <p:sldId id="431" r:id="rId6"/>
    <p:sldId id="433" r:id="rId7"/>
    <p:sldId id="434" r:id="rId8"/>
    <p:sldId id="259" r:id="rId9"/>
    <p:sldId id="304" r:id="rId10"/>
    <p:sldId id="305" r:id="rId11"/>
    <p:sldId id="306" r:id="rId12"/>
    <p:sldId id="308" r:id="rId13"/>
    <p:sldId id="303" r:id="rId14"/>
    <p:sldId id="309" r:id="rId15"/>
    <p:sldId id="319" r:id="rId16"/>
    <p:sldId id="320" r:id="rId17"/>
    <p:sldId id="328" r:id="rId18"/>
    <p:sldId id="329" r:id="rId19"/>
    <p:sldId id="317" r:id="rId20"/>
    <p:sldId id="313" r:id="rId21"/>
    <p:sldId id="314" r:id="rId22"/>
    <p:sldId id="331" r:id="rId23"/>
    <p:sldId id="332" r:id="rId24"/>
    <p:sldId id="333" r:id="rId25"/>
    <p:sldId id="334" r:id="rId26"/>
    <p:sldId id="336" r:id="rId27"/>
    <p:sldId id="360" r:id="rId28"/>
    <p:sldId id="261" r:id="rId29"/>
    <p:sldId id="342" r:id="rId30"/>
    <p:sldId id="343" r:id="rId31"/>
    <p:sldId id="345" r:id="rId32"/>
    <p:sldId id="346" r:id="rId33"/>
    <p:sldId id="344" r:id="rId34"/>
    <p:sldId id="347" r:id="rId35"/>
    <p:sldId id="350" r:id="rId36"/>
    <p:sldId id="351" r:id="rId37"/>
    <p:sldId id="352" r:id="rId38"/>
    <p:sldId id="370" r:id="rId39"/>
    <p:sldId id="371" r:id="rId40"/>
    <p:sldId id="392" r:id="rId41"/>
    <p:sldId id="396" r:id="rId42"/>
    <p:sldId id="397" r:id="rId43"/>
    <p:sldId id="407" r:id="rId44"/>
    <p:sldId id="420" r:id="rId45"/>
    <p:sldId id="262" r:id="rId46"/>
    <p:sldId id="355" r:id="rId47"/>
    <p:sldId id="356" r:id="rId48"/>
    <p:sldId id="357" r:id="rId49"/>
    <p:sldId id="358" r:id="rId50"/>
    <p:sldId id="435" r:id="rId51"/>
    <p:sldId id="436" r:id="rId52"/>
    <p:sldId id="437" r:id="rId53"/>
    <p:sldId id="438" r:id="rId54"/>
    <p:sldId id="439" r:id="rId55"/>
    <p:sldId id="363" r:id="rId56"/>
    <p:sldId id="364" r:id="rId57"/>
    <p:sldId id="365" r:id="rId58"/>
    <p:sldId id="366" r:id="rId59"/>
    <p:sldId id="367" r:id="rId60"/>
    <p:sldId id="423" r:id="rId61"/>
    <p:sldId id="426" r:id="rId62"/>
    <p:sldId id="425" r:id="rId63"/>
    <p:sldId id="359" r:id="rId64"/>
  </p:sldIdLst>
  <p:sldSz cx="9144000" cy="5143500" type="screen16x9"/>
  <p:notesSz cx="6858000" cy="9144000"/>
  <p:embeddedFontLst>
    <p:embeddedFont>
      <p:font typeface="Josefin Sans" pitchFamily="2"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402B2C-E9B0-4802-ADDD-A87063795C3C}">
  <a:tblStyle styleId="{F4402B2C-E9B0-4802-ADDD-A87063795C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p:scale>
          <a:sx n="100" d="100"/>
          <a:sy n="100" d="100"/>
        </p:scale>
        <p:origin x="1267"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1996c5d0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996c5d0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43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5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078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2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62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9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06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71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246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6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901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1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72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99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18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82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18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864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59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51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838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4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8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466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751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409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07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04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22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3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009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641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268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81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319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27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75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203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63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003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592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853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97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072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30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4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388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56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541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4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99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8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199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5844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07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94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53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81950" y="-257250"/>
            <a:ext cx="10107900" cy="5658000"/>
            <a:chOff x="-298500" y="6796775"/>
            <a:chExt cx="10107900" cy="5658000"/>
          </a:xfrm>
        </p:grpSpPr>
        <p:grpSp>
          <p:nvGrpSpPr>
            <p:cNvPr id="10" name="Google Shape;10;p2"/>
            <p:cNvGrpSpPr/>
            <p:nvPr/>
          </p:nvGrpSpPr>
          <p:grpSpPr>
            <a:xfrm>
              <a:off x="-95250" y="6796775"/>
              <a:ext cx="9621724" cy="5658000"/>
              <a:chOff x="-95250" y="6796775"/>
              <a:chExt cx="9621724" cy="5658000"/>
            </a:xfrm>
          </p:grpSpPr>
          <p:cxnSp>
            <p:nvCxnSpPr>
              <p:cNvPr id="11" name="Google Shape;11;p2"/>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 name="Google Shape;36;p2"/>
            <p:cNvGrpSpPr/>
            <p:nvPr/>
          </p:nvGrpSpPr>
          <p:grpSpPr>
            <a:xfrm>
              <a:off x="-298500" y="7045279"/>
              <a:ext cx="10107900" cy="5211754"/>
              <a:chOff x="-298500" y="7045279"/>
              <a:chExt cx="10107900" cy="5211754"/>
            </a:xfrm>
          </p:grpSpPr>
          <p:cxnSp>
            <p:nvCxnSpPr>
              <p:cNvPr id="37" name="Google Shape;37;p2"/>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8" name="Google Shape;48;p2"/>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9" name="Google Shape;49;p2"/>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1" name="Google Shape;51;p2"/>
          <p:cNvSpPr/>
          <p:nvPr/>
        </p:nvSpPr>
        <p:spPr>
          <a:xfrm>
            <a:off x="407106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40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alpha val="20000"/>
                </a:srgbClr>
              </a:gs>
              <a:gs pos="100000">
                <a:srgbClr val="9BA6E9">
                  <a:alpha val="70196"/>
                  <a:alpha val="2000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a:spLocks noGrp="1"/>
          </p:cNvSpPr>
          <p:nvPr>
            <p:ph type="subTitle" idx="1"/>
          </p:nvPr>
        </p:nvSpPr>
        <p:spPr>
          <a:xfrm>
            <a:off x="713225" y="3595350"/>
            <a:ext cx="4182600" cy="2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2"/>
          <p:cNvSpPr txBox="1">
            <a:spLocks noGrp="1"/>
          </p:cNvSpPr>
          <p:nvPr>
            <p:ph type="ctrTitle"/>
          </p:nvPr>
        </p:nvSpPr>
        <p:spPr>
          <a:xfrm>
            <a:off x="713225" y="1203600"/>
            <a:ext cx="5190300" cy="150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481950" y="-257250"/>
            <a:ext cx="10107900" cy="5658000"/>
            <a:chOff x="-298500" y="6796775"/>
            <a:chExt cx="10107900" cy="5658000"/>
          </a:xfrm>
        </p:grpSpPr>
        <p:grpSp>
          <p:nvGrpSpPr>
            <p:cNvPr id="57" name="Google Shape;57;p3"/>
            <p:cNvGrpSpPr/>
            <p:nvPr/>
          </p:nvGrpSpPr>
          <p:grpSpPr>
            <a:xfrm>
              <a:off x="-95250" y="6796775"/>
              <a:ext cx="9621724" cy="5658000"/>
              <a:chOff x="-95250" y="6796775"/>
              <a:chExt cx="9621724" cy="5658000"/>
            </a:xfrm>
          </p:grpSpPr>
          <p:cxnSp>
            <p:nvCxnSpPr>
              <p:cNvPr id="58" name="Google Shape;58;p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83" name="Google Shape;83;p3"/>
            <p:cNvGrpSpPr/>
            <p:nvPr/>
          </p:nvGrpSpPr>
          <p:grpSpPr>
            <a:xfrm>
              <a:off x="-298500" y="7045279"/>
              <a:ext cx="10107900" cy="5211754"/>
              <a:chOff x="-298500" y="7045279"/>
              <a:chExt cx="10107900" cy="5211754"/>
            </a:xfrm>
          </p:grpSpPr>
          <p:cxnSp>
            <p:nvCxnSpPr>
              <p:cNvPr id="84" name="Google Shape;84;p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6" name="Google Shape;86;p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 name="Google Shape;87;p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 name="Google Shape;88;p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9" name="Google Shape;89;p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0" name="Google Shape;90;p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1" name="Google Shape;91;p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2" name="Google Shape;92;p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3" name="Google Shape;93;p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4" name="Google Shape;94;p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8" name="Google Shape;98;p3"/>
          <p:cNvSpPr/>
          <p:nvPr/>
        </p:nvSpPr>
        <p:spPr>
          <a:xfrm rot="-1028688">
            <a:off x="5415649" y="3225092"/>
            <a:ext cx="5240481" cy="2748671"/>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1475" y="3333749"/>
            <a:ext cx="4643175" cy="2740727"/>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txBox="1">
            <a:spLocks noGrp="1"/>
          </p:cNvSpPr>
          <p:nvPr>
            <p:ph type="title"/>
          </p:nvPr>
        </p:nvSpPr>
        <p:spPr>
          <a:xfrm>
            <a:off x="3171600" y="2533730"/>
            <a:ext cx="2800800" cy="73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600"/>
              <a:buNone/>
              <a:defRPr sz="3600"/>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01" name="Google Shape;101;p3"/>
          <p:cNvSpPr txBox="1">
            <a:spLocks noGrp="1"/>
          </p:cNvSpPr>
          <p:nvPr>
            <p:ph type="subTitle" idx="1"/>
          </p:nvPr>
        </p:nvSpPr>
        <p:spPr>
          <a:xfrm>
            <a:off x="3290700" y="3475405"/>
            <a:ext cx="2562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3"/>
          <p:cNvSpPr txBox="1">
            <a:spLocks noGrp="1"/>
          </p:cNvSpPr>
          <p:nvPr>
            <p:ph type="title" idx="2" hasCustomPrompt="1"/>
          </p:nvPr>
        </p:nvSpPr>
        <p:spPr>
          <a:xfrm>
            <a:off x="3836400" y="1332855"/>
            <a:ext cx="1471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2000"/>
              <a:buNone/>
              <a:defRPr sz="6500">
                <a:solidFill>
                  <a:schemeClr val="lt2"/>
                </a:solidFill>
              </a:defRPr>
            </a:lvl1pPr>
            <a:lvl2pPr lvl="1" algn="r" rtl="0">
              <a:spcBef>
                <a:spcPts val="0"/>
              </a:spcBef>
              <a:spcAft>
                <a:spcPts val="0"/>
              </a:spcAft>
              <a:buClr>
                <a:schemeClr val="accent1"/>
              </a:buClr>
              <a:buSzPts val="12000"/>
              <a:buNone/>
              <a:defRPr sz="12000">
                <a:solidFill>
                  <a:schemeClr val="accent1"/>
                </a:solidFill>
              </a:defRPr>
            </a:lvl2pPr>
            <a:lvl3pPr lvl="2" algn="r" rtl="0">
              <a:spcBef>
                <a:spcPts val="0"/>
              </a:spcBef>
              <a:spcAft>
                <a:spcPts val="0"/>
              </a:spcAft>
              <a:buClr>
                <a:schemeClr val="accent1"/>
              </a:buClr>
              <a:buSzPts val="12000"/>
              <a:buNone/>
              <a:defRPr sz="12000">
                <a:solidFill>
                  <a:schemeClr val="accent1"/>
                </a:solidFill>
              </a:defRPr>
            </a:lvl3pPr>
            <a:lvl4pPr lvl="3" algn="r" rtl="0">
              <a:spcBef>
                <a:spcPts val="0"/>
              </a:spcBef>
              <a:spcAft>
                <a:spcPts val="0"/>
              </a:spcAft>
              <a:buClr>
                <a:schemeClr val="accent1"/>
              </a:buClr>
              <a:buSzPts val="12000"/>
              <a:buNone/>
              <a:defRPr sz="12000">
                <a:solidFill>
                  <a:schemeClr val="accent1"/>
                </a:solidFill>
              </a:defRPr>
            </a:lvl4pPr>
            <a:lvl5pPr lvl="4" algn="r" rtl="0">
              <a:spcBef>
                <a:spcPts val="0"/>
              </a:spcBef>
              <a:spcAft>
                <a:spcPts val="0"/>
              </a:spcAft>
              <a:buClr>
                <a:schemeClr val="accent1"/>
              </a:buClr>
              <a:buSzPts val="12000"/>
              <a:buNone/>
              <a:defRPr sz="12000">
                <a:solidFill>
                  <a:schemeClr val="accent1"/>
                </a:solidFill>
              </a:defRPr>
            </a:lvl5pPr>
            <a:lvl6pPr lvl="5" algn="r" rtl="0">
              <a:spcBef>
                <a:spcPts val="0"/>
              </a:spcBef>
              <a:spcAft>
                <a:spcPts val="0"/>
              </a:spcAft>
              <a:buClr>
                <a:schemeClr val="accent1"/>
              </a:buClr>
              <a:buSzPts val="12000"/>
              <a:buNone/>
              <a:defRPr sz="12000">
                <a:solidFill>
                  <a:schemeClr val="accent1"/>
                </a:solidFill>
              </a:defRPr>
            </a:lvl6pPr>
            <a:lvl7pPr lvl="6" algn="r" rtl="0">
              <a:spcBef>
                <a:spcPts val="0"/>
              </a:spcBef>
              <a:spcAft>
                <a:spcPts val="0"/>
              </a:spcAft>
              <a:buClr>
                <a:schemeClr val="accent1"/>
              </a:buClr>
              <a:buSzPts val="12000"/>
              <a:buNone/>
              <a:defRPr sz="12000">
                <a:solidFill>
                  <a:schemeClr val="accent1"/>
                </a:solidFill>
              </a:defRPr>
            </a:lvl7pPr>
            <a:lvl8pPr lvl="7" algn="r" rtl="0">
              <a:spcBef>
                <a:spcPts val="0"/>
              </a:spcBef>
              <a:spcAft>
                <a:spcPts val="0"/>
              </a:spcAft>
              <a:buClr>
                <a:schemeClr val="accent1"/>
              </a:buClr>
              <a:buSzPts val="12000"/>
              <a:buNone/>
              <a:defRPr sz="12000">
                <a:solidFill>
                  <a:schemeClr val="accent1"/>
                </a:solidFill>
              </a:defRPr>
            </a:lvl8pPr>
            <a:lvl9pPr lvl="8" algn="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grpSp>
        <p:nvGrpSpPr>
          <p:cNvPr id="339" name="Google Shape;339;p9"/>
          <p:cNvGrpSpPr/>
          <p:nvPr/>
        </p:nvGrpSpPr>
        <p:grpSpPr>
          <a:xfrm>
            <a:off x="-481950" y="-257250"/>
            <a:ext cx="10107900" cy="5658000"/>
            <a:chOff x="-298500" y="6796775"/>
            <a:chExt cx="10107900" cy="5658000"/>
          </a:xfrm>
        </p:grpSpPr>
        <p:grpSp>
          <p:nvGrpSpPr>
            <p:cNvPr id="340" name="Google Shape;340;p9"/>
            <p:cNvGrpSpPr/>
            <p:nvPr/>
          </p:nvGrpSpPr>
          <p:grpSpPr>
            <a:xfrm>
              <a:off x="-95250" y="6796775"/>
              <a:ext cx="9621724" cy="5658000"/>
              <a:chOff x="-95250" y="6796775"/>
              <a:chExt cx="9621724" cy="5658000"/>
            </a:xfrm>
          </p:grpSpPr>
          <p:cxnSp>
            <p:nvCxnSpPr>
              <p:cNvPr id="341" name="Google Shape;341;p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6" name="Google Shape;366;p9"/>
            <p:cNvGrpSpPr/>
            <p:nvPr/>
          </p:nvGrpSpPr>
          <p:grpSpPr>
            <a:xfrm>
              <a:off x="-298500" y="7045279"/>
              <a:ext cx="10107900" cy="5211754"/>
              <a:chOff x="-298500" y="7045279"/>
              <a:chExt cx="10107900" cy="5211754"/>
            </a:xfrm>
          </p:grpSpPr>
          <p:cxnSp>
            <p:nvCxnSpPr>
              <p:cNvPr id="367" name="Google Shape;367;p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81" name="Google Shape;381;p9"/>
          <p:cNvSpPr/>
          <p:nvPr/>
        </p:nvSpPr>
        <p:spPr>
          <a:xfrm>
            <a:off x="4209050" y="2071175"/>
            <a:ext cx="5731862" cy="5056501"/>
          </a:xfrm>
          <a:custGeom>
            <a:avLst/>
            <a:gdLst/>
            <a:ahLst/>
            <a:cxnLst/>
            <a:rect l="l" t="t" r="r" b="b"/>
            <a:pathLst>
              <a:path w="130277" h="114927" extrusionOk="0">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txBox="1">
            <a:spLocks noGrp="1"/>
          </p:cNvSpPr>
          <p:nvPr>
            <p:ph type="title"/>
          </p:nvPr>
        </p:nvSpPr>
        <p:spPr>
          <a:xfrm>
            <a:off x="1062125" y="1765602"/>
            <a:ext cx="35124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83" name="Google Shape;383;p9"/>
          <p:cNvSpPr txBox="1">
            <a:spLocks noGrp="1"/>
          </p:cNvSpPr>
          <p:nvPr>
            <p:ph type="title" idx="2"/>
          </p:nvPr>
        </p:nvSpPr>
        <p:spPr>
          <a:xfrm>
            <a:off x="1062125" y="2282377"/>
            <a:ext cx="3512400" cy="105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b="0"/>
            </a:lvl1pPr>
            <a:lvl2pPr lvl="1" algn="ctr" rtl="0">
              <a:spcBef>
                <a:spcPts val="1600"/>
              </a:spcBef>
              <a:spcAft>
                <a:spcPts val="0"/>
              </a:spcAft>
              <a:buNone/>
              <a:defRPr sz="1600" b="0"/>
            </a:lvl2pPr>
            <a:lvl3pPr lvl="2" algn="ctr" rtl="0">
              <a:spcBef>
                <a:spcPts val="1600"/>
              </a:spcBef>
              <a:spcAft>
                <a:spcPts val="0"/>
              </a:spcAft>
              <a:buNone/>
              <a:defRPr sz="1600" b="0"/>
            </a:lvl3pPr>
            <a:lvl4pPr lvl="3" algn="ctr" rtl="0">
              <a:spcBef>
                <a:spcPts val="1600"/>
              </a:spcBef>
              <a:spcAft>
                <a:spcPts val="0"/>
              </a:spcAft>
              <a:buNone/>
              <a:defRPr sz="1600" b="0"/>
            </a:lvl4pPr>
            <a:lvl5pPr lvl="4" algn="ctr" rtl="0">
              <a:spcBef>
                <a:spcPts val="1600"/>
              </a:spcBef>
              <a:spcAft>
                <a:spcPts val="0"/>
              </a:spcAft>
              <a:buNone/>
              <a:defRPr sz="1600" b="0"/>
            </a:lvl5pPr>
            <a:lvl6pPr lvl="5" algn="ctr" rtl="0">
              <a:spcBef>
                <a:spcPts val="1600"/>
              </a:spcBef>
              <a:spcAft>
                <a:spcPts val="0"/>
              </a:spcAft>
              <a:buNone/>
              <a:defRPr sz="1600" b="0"/>
            </a:lvl6pPr>
            <a:lvl7pPr lvl="6" algn="ctr" rtl="0">
              <a:spcBef>
                <a:spcPts val="1600"/>
              </a:spcBef>
              <a:spcAft>
                <a:spcPts val="0"/>
              </a:spcAft>
              <a:buNone/>
              <a:defRPr sz="1600" b="0"/>
            </a:lvl7pPr>
            <a:lvl8pPr lvl="7" algn="ctr" rtl="0">
              <a:spcBef>
                <a:spcPts val="1600"/>
              </a:spcBef>
              <a:spcAft>
                <a:spcPts val="0"/>
              </a:spcAft>
              <a:buNone/>
              <a:defRPr sz="1600" b="0"/>
            </a:lvl8pPr>
            <a:lvl9pPr lvl="8" algn="ctr" rtl="0">
              <a:spcBef>
                <a:spcPts val="1600"/>
              </a:spcBef>
              <a:spcAft>
                <a:spcPts val="1600"/>
              </a:spcAft>
              <a:buNone/>
              <a:defRPr sz="1600" b="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81"/>
        <p:cNvGrpSpPr/>
        <p:nvPr/>
      </p:nvGrpSpPr>
      <p:grpSpPr>
        <a:xfrm>
          <a:off x="0" y="0"/>
          <a:ext cx="0" cy="0"/>
          <a:chOff x="0" y="0"/>
          <a:chExt cx="0" cy="0"/>
        </a:xfrm>
      </p:grpSpPr>
      <p:grpSp>
        <p:nvGrpSpPr>
          <p:cNvPr id="682" name="Google Shape;682;p18"/>
          <p:cNvGrpSpPr/>
          <p:nvPr/>
        </p:nvGrpSpPr>
        <p:grpSpPr>
          <a:xfrm>
            <a:off x="-481950" y="-257250"/>
            <a:ext cx="10107900" cy="5658000"/>
            <a:chOff x="-298500" y="6796775"/>
            <a:chExt cx="10107900" cy="5658000"/>
          </a:xfrm>
        </p:grpSpPr>
        <p:grpSp>
          <p:nvGrpSpPr>
            <p:cNvPr id="683" name="Google Shape;683;p18"/>
            <p:cNvGrpSpPr/>
            <p:nvPr/>
          </p:nvGrpSpPr>
          <p:grpSpPr>
            <a:xfrm>
              <a:off x="-95250" y="6796775"/>
              <a:ext cx="9621724" cy="5658000"/>
              <a:chOff x="-95250" y="6796775"/>
              <a:chExt cx="9621724" cy="5658000"/>
            </a:xfrm>
          </p:grpSpPr>
          <p:cxnSp>
            <p:nvCxnSpPr>
              <p:cNvPr id="684" name="Google Shape;684;p1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1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1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1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1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1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1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1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1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1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1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1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1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1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1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1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1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1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1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09" name="Google Shape;709;p18"/>
            <p:cNvGrpSpPr/>
            <p:nvPr/>
          </p:nvGrpSpPr>
          <p:grpSpPr>
            <a:xfrm>
              <a:off x="-298500" y="7045279"/>
              <a:ext cx="10107900" cy="5211754"/>
              <a:chOff x="-298500" y="7045279"/>
              <a:chExt cx="10107900" cy="5211754"/>
            </a:xfrm>
          </p:grpSpPr>
          <p:cxnSp>
            <p:nvCxnSpPr>
              <p:cNvPr id="710" name="Google Shape;710;p1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1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1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3" name="Google Shape;713;p1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4" name="Google Shape;714;p1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5" name="Google Shape;715;p1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1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7" name="Google Shape;717;p1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8" name="Google Shape;718;p1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9" name="Google Shape;719;p1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0" name="Google Shape;720;p1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1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1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1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24" name="Google Shape;724;p18"/>
          <p:cNvSpPr/>
          <p:nvPr/>
        </p:nvSpPr>
        <p:spPr>
          <a:xfrm>
            <a:off x="-1112925" y="3204200"/>
            <a:ext cx="5056335" cy="2984603"/>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txBox="1">
            <a:spLocks noGrp="1"/>
          </p:cNvSpPr>
          <p:nvPr>
            <p:ph type="subTitle" idx="1"/>
          </p:nvPr>
        </p:nvSpPr>
        <p:spPr>
          <a:xfrm>
            <a:off x="4724396" y="1299425"/>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6" name="Google Shape;726;p18"/>
          <p:cNvSpPr txBox="1">
            <a:spLocks noGrp="1"/>
          </p:cNvSpPr>
          <p:nvPr>
            <p:ph type="subTitle" idx="2"/>
          </p:nvPr>
        </p:nvSpPr>
        <p:spPr>
          <a:xfrm>
            <a:off x="4724396" y="2358197"/>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7" name="Google Shape;727;p18"/>
          <p:cNvSpPr txBox="1">
            <a:spLocks noGrp="1"/>
          </p:cNvSpPr>
          <p:nvPr>
            <p:ph type="subTitle" idx="3"/>
          </p:nvPr>
        </p:nvSpPr>
        <p:spPr>
          <a:xfrm>
            <a:off x="4724396" y="3416968"/>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8" name="Google Shape;728;p18"/>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29" name="Google Shape;729;p18"/>
          <p:cNvSpPr txBox="1">
            <a:spLocks noGrp="1"/>
          </p:cNvSpPr>
          <p:nvPr>
            <p:ph type="subTitle" idx="4"/>
          </p:nvPr>
        </p:nvSpPr>
        <p:spPr>
          <a:xfrm>
            <a:off x="4724400" y="170660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0" name="Google Shape;730;p18"/>
          <p:cNvSpPr txBox="1">
            <a:spLocks noGrp="1"/>
          </p:cNvSpPr>
          <p:nvPr>
            <p:ph type="subTitle" idx="5"/>
          </p:nvPr>
        </p:nvSpPr>
        <p:spPr>
          <a:xfrm>
            <a:off x="4724400" y="2765375"/>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1" name="Google Shape;731;p18"/>
          <p:cNvSpPr txBox="1">
            <a:spLocks noGrp="1"/>
          </p:cNvSpPr>
          <p:nvPr>
            <p:ph type="subTitle" idx="6"/>
          </p:nvPr>
        </p:nvSpPr>
        <p:spPr>
          <a:xfrm>
            <a:off x="4724400" y="382415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732"/>
        <p:cNvGrpSpPr/>
        <p:nvPr/>
      </p:nvGrpSpPr>
      <p:grpSpPr>
        <a:xfrm>
          <a:off x="0" y="0"/>
          <a:ext cx="0" cy="0"/>
          <a:chOff x="0" y="0"/>
          <a:chExt cx="0" cy="0"/>
        </a:xfrm>
      </p:grpSpPr>
      <p:grpSp>
        <p:nvGrpSpPr>
          <p:cNvPr id="733" name="Google Shape;733;p19"/>
          <p:cNvGrpSpPr/>
          <p:nvPr/>
        </p:nvGrpSpPr>
        <p:grpSpPr>
          <a:xfrm>
            <a:off x="-481950" y="-257250"/>
            <a:ext cx="10107900" cy="5658000"/>
            <a:chOff x="-298500" y="6796775"/>
            <a:chExt cx="10107900" cy="5658000"/>
          </a:xfrm>
        </p:grpSpPr>
        <p:grpSp>
          <p:nvGrpSpPr>
            <p:cNvPr id="734" name="Google Shape;734;p19"/>
            <p:cNvGrpSpPr/>
            <p:nvPr/>
          </p:nvGrpSpPr>
          <p:grpSpPr>
            <a:xfrm>
              <a:off x="-95250" y="6796775"/>
              <a:ext cx="9621724" cy="5658000"/>
              <a:chOff x="-95250" y="6796775"/>
              <a:chExt cx="9621724" cy="5658000"/>
            </a:xfrm>
          </p:grpSpPr>
          <p:cxnSp>
            <p:nvCxnSpPr>
              <p:cNvPr id="735" name="Google Shape;735;p1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1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1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1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1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1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1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1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1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1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1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1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1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1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1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1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1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1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1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1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1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1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7" name="Google Shape;757;p1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8" name="Google Shape;758;p1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1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60" name="Google Shape;760;p19"/>
            <p:cNvGrpSpPr/>
            <p:nvPr/>
          </p:nvGrpSpPr>
          <p:grpSpPr>
            <a:xfrm>
              <a:off x="-298500" y="7045279"/>
              <a:ext cx="10107900" cy="5211754"/>
              <a:chOff x="-298500" y="7045279"/>
              <a:chExt cx="10107900" cy="5211754"/>
            </a:xfrm>
          </p:grpSpPr>
          <p:cxnSp>
            <p:nvCxnSpPr>
              <p:cNvPr id="761" name="Google Shape;761;p1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1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1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1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1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1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1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1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1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1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1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1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1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1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75" name="Google Shape;775;p19"/>
          <p:cNvSpPr/>
          <p:nvPr/>
        </p:nvSpPr>
        <p:spPr>
          <a:xfrm rot="-5911358">
            <a:off x="7303541" y="-699809"/>
            <a:ext cx="2142018" cy="2743439"/>
          </a:xfrm>
          <a:custGeom>
            <a:avLst/>
            <a:gdLst/>
            <a:ahLst/>
            <a:cxnLst/>
            <a:rect l="l" t="t" r="r" b="b"/>
            <a:pathLst>
              <a:path w="61491" h="78756" extrusionOk="0">
                <a:moveTo>
                  <a:pt x="59728" y="11612"/>
                </a:moveTo>
                <a:cubicBezTo>
                  <a:pt x="59697" y="10822"/>
                  <a:pt x="59576" y="10031"/>
                  <a:pt x="59394" y="9271"/>
                </a:cubicBezTo>
                <a:cubicBezTo>
                  <a:pt x="58451" y="5624"/>
                  <a:pt x="55776" y="2402"/>
                  <a:pt x="52220" y="1338"/>
                </a:cubicBezTo>
                <a:cubicBezTo>
                  <a:pt x="47630" y="1"/>
                  <a:pt x="42645" y="2432"/>
                  <a:pt x="39484" y="6049"/>
                </a:cubicBezTo>
                <a:cubicBezTo>
                  <a:pt x="36323" y="9636"/>
                  <a:pt x="34651" y="14196"/>
                  <a:pt x="32828" y="18664"/>
                </a:cubicBezTo>
                <a:cubicBezTo>
                  <a:pt x="31065" y="23071"/>
                  <a:pt x="28967" y="27570"/>
                  <a:pt x="25320" y="30700"/>
                </a:cubicBezTo>
                <a:cubicBezTo>
                  <a:pt x="20973" y="34378"/>
                  <a:pt x="15046" y="35594"/>
                  <a:pt x="10548" y="39059"/>
                </a:cubicBezTo>
                <a:cubicBezTo>
                  <a:pt x="4013" y="44074"/>
                  <a:pt x="0" y="53710"/>
                  <a:pt x="2432" y="61582"/>
                </a:cubicBezTo>
                <a:cubicBezTo>
                  <a:pt x="4772" y="68999"/>
                  <a:pt x="11064" y="78209"/>
                  <a:pt x="21338" y="78543"/>
                </a:cubicBezTo>
                <a:cubicBezTo>
                  <a:pt x="28967" y="78756"/>
                  <a:pt x="40639" y="75564"/>
                  <a:pt x="44226" y="69819"/>
                </a:cubicBezTo>
                <a:cubicBezTo>
                  <a:pt x="44287" y="69789"/>
                  <a:pt x="61491" y="54226"/>
                  <a:pt x="59728" y="1161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115600" y="3033375"/>
            <a:ext cx="713549" cy="816120"/>
          </a:xfrm>
          <a:custGeom>
            <a:avLst/>
            <a:gdLst/>
            <a:ahLst/>
            <a:cxnLst/>
            <a:rect l="l" t="t" r="r" b="b"/>
            <a:pathLst>
              <a:path w="37844" h="43284" extrusionOk="0">
                <a:moveTo>
                  <a:pt x="9271" y="40305"/>
                </a:moveTo>
                <a:cubicBezTo>
                  <a:pt x="13223" y="42828"/>
                  <a:pt x="18694" y="43284"/>
                  <a:pt x="22858" y="41156"/>
                </a:cubicBezTo>
                <a:cubicBezTo>
                  <a:pt x="23010" y="41065"/>
                  <a:pt x="23162" y="41004"/>
                  <a:pt x="23314" y="40883"/>
                </a:cubicBezTo>
                <a:cubicBezTo>
                  <a:pt x="26445" y="39089"/>
                  <a:pt x="28725" y="36019"/>
                  <a:pt x="29789" y="32615"/>
                </a:cubicBezTo>
                <a:cubicBezTo>
                  <a:pt x="30852" y="29211"/>
                  <a:pt x="30822" y="25533"/>
                  <a:pt x="32068" y="22189"/>
                </a:cubicBezTo>
                <a:cubicBezTo>
                  <a:pt x="33740" y="17630"/>
                  <a:pt x="37843" y="13831"/>
                  <a:pt x="36476" y="8663"/>
                </a:cubicBezTo>
                <a:cubicBezTo>
                  <a:pt x="35564" y="5168"/>
                  <a:pt x="32433" y="2523"/>
                  <a:pt x="28755" y="1794"/>
                </a:cubicBezTo>
                <a:cubicBezTo>
                  <a:pt x="19788" y="1"/>
                  <a:pt x="9180" y="5563"/>
                  <a:pt x="3253" y="15350"/>
                </a:cubicBezTo>
                <a:cubicBezTo>
                  <a:pt x="2128" y="17265"/>
                  <a:pt x="973" y="20214"/>
                  <a:pt x="669" y="23071"/>
                </a:cubicBezTo>
                <a:cubicBezTo>
                  <a:pt x="1" y="29758"/>
                  <a:pt x="3192" y="36202"/>
                  <a:pt x="8724" y="40001"/>
                </a:cubicBezTo>
                <a:cubicBezTo>
                  <a:pt x="8937" y="40092"/>
                  <a:pt x="9119" y="40214"/>
                  <a:pt x="9271" y="4030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713225" y="4236500"/>
            <a:ext cx="713575" cy="714325"/>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txBox="1">
            <a:spLocks noGrp="1"/>
          </p:cNvSpPr>
          <p:nvPr>
            <p:ph type="subTitle" idx="1"/>
          </p:nvPr>
        </p:nvSpPr>
        <p:spPr>
          <a:xfrm>
            <a:off x="134731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9" name="Google Shape;779;p19"/>
          <p:cNvSpPr txBox="1">
            <a:spLocks noGrp="1"/>
          </p:cNvSpPr>
          <p:nvPr>
            <p:ph type="subTitle" idx="2"/>
          </p:nvPr>
        </p:nvSpPr>
        <p:spPr>
          <a:xfrm>
            <a:off x="3547796"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 name="Google Shape;780;p19"/>
          <p:cNvSpPr txBox="1">
            <a:spLocks noGrp="1"/>
          </p:cNvSpPr>
          <p:nvPr>
            <p:ph type="subTitle" idx="3"/>
          </p:nvPr>
        </p:nvSpPr>
        <p:spPr>
          <a:xfrm>
            <a:off x="574828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1" name="Google Shape;781;p19"/>
          <p:cNvSpPr txBox="1">
            <a:spLocks noGrp="1"/>
          </p:cNvSpPr>
          <p:nvPr>
            <p:ph type="subTitle" idx="4"/>
          </p:nvPr>
        </p:nvSpPr>
        <p:spPr>
          <a:xfrm>
            <a:off x="134731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2" name="Google Shape;782;p19"/>
          <p:cNvSpPr txBox="1">
            <a:spLocks noGrp="1"/>
          </p:cNvSpPr>
          <p:nvPr>
            <p:ph type="subTitle" idx="5"/>
          </p:nvPr>
        </p:nvSpPr>
        <p:spPr>
          <a:xfrm>
            <a:off x="3547796"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 name="Google Shape;783;p19"/>
          <p:cNvSpPr txBox="1">
            <a:spLocks noGrp="1"/>
          </p:cNvSpPr>
          <p:nvPr>
            <p:ph type="subTitle" idx="6"/>
          </p:nvPr>
        </p:nvSpPr>
        <p:spPr>
          <a:xfrm>
            <a:off x="574828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4" name="Google Shape;784;p19"/>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85" name="Google Shape;785;p19"/>
          <p:cNvSpPr txBox="1">
            <a:spLocks noGrp="1"/>
          </p:cNvSpPr>
          <p:nvPr>
            <p:ph type="subTitle" idx="7"/>
          </p:nvPr>
        </p:nvSpPr>
        <p:spPr>
          <a:xfrm>
            <a:off x="1347300"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6" name="Google Shape;786;p19"/>
          <p:cNvSpPr txBox="1">
            <a:spLocks noGrp="1"/>
          </p:cNvSpPr>
          <p:nvPr>
            <p:ph type="subTitle" idx="8"/>
          </p:nvPr>
        </p:nvSpPr>
        <p:spPr>
          <a:xfrm>
            <a:off x="3547787"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7" name="Google Shape;787;p19"/>
          <p:cNvSpPr txBox="1">
            <a:spLocks noGrp="1"/>
          </p:cNvSpPr>
          <p:nvPr>
            <p:ph type="subTitle" idx="9"/>
          </p:nvPr>
        </p:nvSpPr>
        <p:spPr>
          <a:xfrm>
            <a:off x="5748275"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8" name="Google Shape;788;p19"/>
          <p:cNvSpPr txBox="1">
            <a:spLocks noGrp="1"/>
          </p:cNvSpPr>
          <p:nvPr>
            <p:ph type="subTitle" idx="13"/>
          </p:nvPr>
        </p:nvSpPr>
        <p:spPr>
          <a:xfrm>
            <a:off x="1347300"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9" name="Google Shape;789;p19"/>
          <p:cNvSpPr txBox="1">
            <a:spLocks noGrp="1"/>
          </p:cNvSpPr>
          <p:nvPr>
            <p:ph type="subTitle" idx="14"/>
          </p:nvPr>
        </p:nvSpPr>
        <p:spPr>
          <a:xfrm>
            <a:off x="3547787"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0" name="Google Shape;790;p19"/>
          <p:cNvSpPr txBox="1">
            <a:spLocks noGrp="1"/>
          </p:cNvSpPr>
          <p:nvPr>
            <p:ph type="subTitle" idx="15"/>
          </p:nvPr>
        </p:nvSpPr>
        <p:spPr>
          <a:xfrm>
            <a:off x="5748274"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947"/>
        <p:cNvGrpSpPr/>
        <p:nvPr/>
      </p:nvGrpSpPr>
      <p:grpSpPr>
        <a:xfrm>
          <a:off x="0" y="0"/>
          <a:ext cx="0" cy="0"/>
          <a:chOff x="0" y="0"/>
          <a:chExt cx="0" cy="0"/>
        </a:xfrm>
      </p:grpSpPr>
      <p:grpSp>
        <p:nvGrpSpPr>
          <p:cNvPr id="948" name="Google Shape;948;p23"/>
          <p:cNvGrpSpPr/>
          <p:nvPr/>
        </p:nvGrpSpPr>
        <p:grpSpPr>
          <a:xfrm>
            <a:off x="-481950" y="-257250"/>
            <a:ext cx="10107900" cy="5658000"/>
            <a:chOff x="-298500" y="6796775"/>
            <a:chExt cx="10107900" cy="5658000"/>
          </a:xfrm>
        </p:grpSpPr>
        <p:grpSp>
          <p:nvGrpSpPr>
            <p:cNvPr id="949" name="Google Shape;949;p23"/>
            <p:cNvGrpSpPr/>
            <p:nvPr/>
          </p:nvGrpSpPr>
          <p:grpSpPr>
            <a:xfrm>
              <a:off x="-95250" y="6796775"/>
              <a:ext cx="9621724" cy="5658000"/>
              <a:chOff x="-95250" y="6796775"/>
              <a:chExt cx="9621724" cy="5658000"/>
            </a:xfrm>
          </p:grpSpPr>
          <p:cxnSp>
            <p:nvCxnSpPr>
              <p:cNvPr id="950" name="Google Shape;950;p2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2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2" name="Google Shape;952;p2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2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2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2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2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2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2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2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2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2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2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2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2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2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2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2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2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2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2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2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2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2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2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975" name="Google Shape;975;p23"/>
            <p:cNvGrpSpPr/>
            <p:nvPr/>
          </p:nvGrpSpPr>
          <p:grpSpPr>
            <a:xfrm>
              <a:off x="-298500" y="7045279"/>
              <a:ext cx="10107900" cy="5211754"/>
              <a:chOff x="-298500" y="7045279"/>
              <a:chExt cx="10107900" cy="5211754"/>
            </a:xfrm>
          </p:grpSpPr>
          <p:cxnSp>
            <p:nvCxnSpPr>
              <p:cNvPr id="976" name="Google Shape;976;p2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2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2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2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2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2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2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2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2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2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2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2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2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9" name="Google Shape;989;p2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90" name="Google Shape;990;p23"/>
          <p:cNvSpPr/>
          <p:nvPr/>
        </p:nvSpPr>
        <p:spPr>
          <a:xfrm>
            <a:off x="403321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9525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992"/>
        <p:cNvGrpSpPr/>
        <p:nvPr/>
      </p:nvGrpSpPr>
      <p:grpSpPr>
        <a:xfrm>
          <a:off x="0" y="0"/>
          <a:ext cx="0" cy="0"/>
          <a:chOff x="0" y="0"/>
          <a:chExt cx="0" cy="0"/>
        </a:xfrm>
      </p:grpSpPr>
      <p:grpSp>
        <p:nvGrpSpPr>
          <p:cNvPr id="993" name="Google Shape;993;p24"/>
          <p:cNvGrpSpPr/>
          <p:nvPr/>
        </p:nvGrpSpPr>
        <p:grpSpPr>
          <a:xfrm>
            <a:off x="-481950" y="-257250"/>
            <a:ext cx="10107900" cy="5658000"/>
            <a:chOff x="-298500" y="6796775"/>
            <a:chExt cx="10107900" cy="5658000"/>
          </a:xfrm>
        </p:grpSpPr>
        <p:grpSp>
          <p:nvGrpSpPr>
            <p:cNvPr id="994" name="Google Shape;994;p24"/>
            <p:cNvGrpSpPr/>
            <p:nvPr/>
          </p:nvGrpSpPr>
          <p:grpSpPr>
            <a:xfrm>
              <a:off x="-95250" y="6796775"/>
              <a:ext cx="9621724" cy="5658000"/>
              <a:chOff x="-95250" y="6796775"/>
              <a:chExt cx="9621724" cy="5658000"/>
            </a:xfrm>
          </p:grpSpPr>
          <p:cxnSp>
            <p:nvCxnSpPr>
              <p:cNvPr id="995" name="Google Shape;995;p2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2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2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2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2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2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2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2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2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2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2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2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2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2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2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2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2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2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2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2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2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2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2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2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2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020" name="Google Shape;1020;p24"/>
            <p:cNvGrpSpPr/>
            <p:nvPr/>
          </p:nvGrpSpPr>
          <p:grpSpPr>
            <a:xfrm>
              <a:off x="-298500" y="7045279"/>
              <a:ext cx="10107900" cy="5211754"/>
              <a:chOff x="-298500" y="7045279"/>
              <a:chExt cx="10107900" cy="5211754"/>
            </a:xfrm>
          </p:grpSpPr>
          <p:cxnSp>
            <p:nvCxnSpPr>
              <p:cNvPr id="1021" name="Google Shape;1021;p2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2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2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2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2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2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2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8" name="Google Shape;1028;p2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9" name="Google Shape;1029;p2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0" name="Google Shape;1030;p2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1" name="Google Shape;1031;p2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2" name="Google Shape;1032;p2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3" name="Google Shape;1033;p2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035" name="Google Shape;1035;p24"/>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pen Sans"/>
              <a:buNone/>
              <a:defRPr sz="3000" b="1">
                <a:solidFill>
                  <a:schemeClr val="lt1"/>
                </a:solidFill>
                <a:latin typeface="Open Sans"/>
                <a:ea typeface="Open Sans"/>
                <a:cs typeface="Open Sans"/>
                <a:sym typeface="Open Sans"/>
              </a:defRPr>
            </a:lvl1pPr>
            <a:lvl2pPr lvl="1">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2pPr>
            <a:lvl3pPr lvl="2">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3pPr>
            <a:lvl4pPr lvl="3">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4pPr>
            <a:lvl5pPr lvl="4">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5pPr>
            <a:lvl6pPr lvl="5">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6pPr>
            <a:lvl7pPr lvl="6">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7pPr>
            <a:lvl8pPr lvl="7">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8pPr>
            <a:lvl9pPr lvl="8">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4" r:id="rId5"/>
    <p:sldLayoutId id="2147483665"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28"/>
          <p:cNvGrpSpPr/>
          <p:nvPr/>
        </p:nvGrpSpPr>
        <p:grpSpPr>
          <a:xfrm flipH="1">
            <a:off x="7282710" y="771775"/>
            <a:ext cx="356339" cy="772858"/>
            <a:chOff x="7139725" y="911275"/>
            <a:chExt cx="356339" cy="772858"/>
          </a:xfrm>
        </p:grpSpPr>
        <p:sp>
          <p:nvSpPr>
            <p:cNvPr id="1048" name="Google Shape;1048;p28"/>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8"/>
          <p:cNvGrpSpPr/>
          <p:nvPr/>
        </p:nvGrpSpPr>
        <p:grpSpPr>
          <a:xfrm flipH="1">
            <a:off x="6191350" y="895128"/>
            <a:ext cx="766496" cy="950175"/>
            <a:chOff x="7510728" y="1301978"/>
            <a:chExt cx="766496" cy="950175"/>
          </a:xfrm>
        </p:grpSpPr>
        <p:sp>
          <p:nvSpPr>
            <p:cNvPr id="1052" name="Google Shape;1052;p28"/>
            <p:cNvSpPr/>
            <p:nvPr/>
          </p:nvSpPr>
          <p:spPr>
            <a:xfrm>
              <a:off x="7511558" y="1301978"/>
              <a:ext cx="765664" cy="949841"/>
            </a:xfrm>
            <a:custGeom>
              <a:avLst/>
              <a:gdLst/>
              <a:ahLst/>
              <a:cxnLst/>
              <a:rect l="l" t="t" r="r" b="b"/>
              <a:pathLst>
                <a:path w="20358" h="25255" extrusionOk="0">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4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7510728" y="1423061"/>
              <a:ext cx="440811" cy="362543"/>
            </a:xfrm>
            <a:custGeom>
              <a:avLst/>
              <a:gdLst/>
              <a:ahLst/>
              <a:cxnLst/>
              <a:rect l="l" t="t" r="r" b="b"/>
              <a:pathLst>
                <a:path w="10943" h="9000" extrusionOk="0">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7837621" y="1302980"/>
              <a:ext cx="439603" cy="362542"/>
            </a:xfrm>
            <a:custGeom>
              <a:avLst/>
              <a:gdLst/>
              <a:ahLst/>
              <a:cxnLst/>
              <a:rect l="l" t="t" r="r" b="b"/>
              <a:pathLst>
                <a:path w="10913" h="9000" extrusionOk="0">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a:off x="7639269" y="1833255"/>
              <a:ext cx="407780" cy="418898"/>
            </a:xfrm>
            <a:custGeom>
              <a:avLst/>
              <a:gdLst/>
              <a:ahLst/>
              <a:cxnLst/>
              <a:rect l="l" t="t" r="r" b="b"/>
              <a:pathLst>
                <a:path w="10123" h="10399" extrusionOk="0">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a:off x="7827832" y="1567835"/>
              <a:ext cx="408988" cy="419744"/>
            </a:xfrm>
            <a:custGeom>
              <a:avLst/>
              <a:gdLst/>
              <a:ahLst/>
              <a:cxnLst/>
              <a:rect l="l" t="t" r="r" b="b"/>
              <a:pathLst>
                <a:path w="10153" h="10420" extrusionOk="0">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8"/>
          <p:cNvGrpSpPr/>
          <p:nvPr/>
        </p:nvGrpSpPr>
        <p:grpSpPr>
          <a:xfrm rot="-900151">
            <a:off x="6480610" y="2648127"/>
            <a:ext cx="1735316" cy="1587356"/>
            <a:chOff x="6048300" y="2461800"/>
            <a:chExt cx="2143162" cy="1960427"/>
          </a:xfrm>
        </p:grpSpPr>
        <p:sp>
          <p:nvSpPr>
            <p:cNvPr id="1058" name="Google Shape;1058;p28"/>
            <p:cNvSpPr/>
            <p:nvPr/>
          </p:nvSpPr>
          <p:spPr>
            <a:xfrm>
              <a:off x="6050050" y="2464688"/>
              <a:ext cx="2139655" cy="1954652"/>
            </a:xfrm>
            <a:custGeom>
              <a:avLst/>
              <a:gdLst/>
              <a:ahLst/>
              <a:cxnLst/>
              <a:rect l="l" t="t" r="r" b="b"/>
              <a:pathLst>
                <a:path w="52260" h="47870" extrusionOk="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w="114300" cap="flat" cmpd="sng">
              <a:solidFill>
                <a:schemeClr val="accent3"/>
              </a:solidFill>
              <a:prstDash val="solid"/>
              <a:round/>
              <a:headEnd type="none" w="sm" len="sm"/>
              <a:tailEnd type="none" w="sm" len="sm"/>
            </a:ln>
            <a:effectLst>
              <a:outerShdw dist="95250" dir="2940000" algn="bl" rotWithShape="0">
                <a:schemeClr val="lt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28"/>
            <p:cNvGrpSpPr/>
            <p:nvPr/>
          </p:nvGrpSpPr>
          <p:grpSpPr>
            <a:xfrm>
              <a:off x="6048300" y="2461800"/>
              <a:ext cx="2143162" cy="1960427"/>
              <a:chOff x="6048300" y="2461800"/>
              <a:chExt cx="2143162" cy="1960427"/>
            </a:xfrm>
          </p:grpSpPr>
          <p:sp>
            <p:nvSpPr>
              <p:cNvPr id="1060" name="Google Shape;1060;p28"/>
              <p:cNvSpPr/>
              <p:nvPr/>
            </p:nvSpPr>
            <p:spPr>
              <a:xfrm>
                <a:off x="6795153" y="2508440"/>
                <a:ext cx="648165" cy="316119"/>
              </a:xfrm>
              <a:custGeom>
                <a:avLst/>
                <a:gdLst/>
                <a:ahLst/>
                <a:cxnLst/>
                <a:rect l="l" t="t" r="r" b="b"/>
                <a:pathLst>
                  <a:path w="14773" h="7205" fill="none" extrusionOk="0">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048300" y="2768534"/>
                <a:ext cx="2143162" cy="1653693"/>
              </a:xfrm>
              <a:custGeom>
                <a:avLst/>
                <a:gdLst/>
                <a:ahLst/>
                <a:cxnLst/>
                <a:rect l="l" t="t" r="r" b="b"/>
                <a:pathLst>
                  <a:path w="48847" h="37691" extrusionOk="0">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6721793" y="2461800"/>
                <a:ext cx="796200" cy="121402"/>
              </a:xfrm>
              <a:custGeom>
                <a:avLst/>
                <a:gdLst/>
                <a:ahLst/>
                <a:cxnLst/>
                <a:rect l="l" t="t" r="r" b="b"/>
                <a:pathLst>
                  <a:path w="18147" h="2767" extrusionOk="0">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6997860" y="3195269"/>
                <a:ext cx="242760" cy="802869"/>
              </a:xfrm>
              <a:custGeom>
                <a:avLst/>
                <a:gdLst/>
                <a:ahLst/>
                <a:cxnLst/>
                <a:rect l="l" t="t" r="r" b="b"/>
                <a:pathLst>
                  <a:path w="5533" h="18299" extrusionOk="0">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6717800" y="3475327"/>
                <a:ext cx="804185" cy="242760"/>
              </a:xfrm>
              <a:custGeom>
                <a:avLst/>
                <a:gdLst/>
                <a:ahLst/>
                <a:cxnLst/>
                <a:rect l="l" t="t" r="r" b="b"/>
                <a:pathLst>
                  <a:path w="18329" h="5533" extrusionOk="0">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5" name="Google Shape;1065;p28"/>
          <p:cNvSpPr txBox="1">
            <a:spLocks noGrp="1"/>
          </p:cNvSpPr>
          <p:nvPr>
            <p:ph type="ctrTitle"/>
          </p:nvPr>
        </p:nvSpPr>
        <p:spPr>
          <a:xfrm>
            <a:off x="605365" y="1634224"/>
            <a:ext cx="5190300" cy="15051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Health Care  DWH Integration </a:t>
            </a:r>
            <a:endParaRPr sz="3000" b="0" dirty="0"/>
          </a:p>
        </p:txBody>
      </p:sp>
      <p:sp>
        <p:nvSpPr>
          <p:cNvPr id="1066" name="Google Shape;1066;p28"/>
          <p:cNvSpPr/>
          <p:nvPr/>
        </p:nvSpPr>
        <p:spPr>
          <a:xfrm>
            <a:off x="713225" y="3489600"/>
            <a:ext cx="4182600" cy="41272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 name="Google Shape;1069;p28"/>
          <p:cNvCxnSpPr/>
          <p:nvPr/>
        </p:nvCxnSpPr>
        <p:spPr>
          <a:xfrm>
            <a:off x="4362865" y="2100753"/>
            <a:ext cx="1432800" cy="0"/>
          </a:xfrm>
          <a:prstGeom prst="straightConnector1">
            <a:avLst/>
          </a:prstGeom>
          <a:noFill/>
          <a:ln w="76200" cap="flat" cmpd="sng">
            <a:solidFill>
              <a:schemeClr val="accent2"/>
            </a:solidFill>
            <a:prstDash val="solid"/>
            <a:round/>
            <a:headEnd type="none" w="med" len="med"/>
            <a:tailEnd type="none" w="med" len="med"/>
          </a:ln>
        </p:spPr>
      </p:cxnSp>
      <p:sp>
        <p:nvSpPr>
          <p:cNvPr id="3" name="Subtitle 2">
            <a:extLst>
              <a:ext uri="{FF2B5EF4-FFF2-40B4-BE49-F238E27FC236}">
                <a16:creationId xmlns:a16="http://schemas.microsoft.com/office/drawing/2014/main" id="{1A6D1557-4875-CC92-AFAC-FEDB5CE13D99}"/>
              </a:ext>
            </a:extLst>
          </p:cNvPr>
          <p:cNvSpPr>
            <a:spLocks noGrp="1"/>
          </p:cNvSpPr>
          <p:nvPr>
            <p:ph type="subTitle" idx="1"/>
          </p:nvPr>
        </p:nvSpPr>
        <p:spPr>
          <a:xfrm>
            <a:off x="713225" y="3489600"/>
            <a:ext cx="4182600" cy="238800"/>
          </a:xfrm>
        </p:spPr>
        <p:txBody>
          <a:bodyPr/>
          <a:lstStyle/>
          <a:p>
            <a:r>
              <a:rPr lang="en-US" dirty="0"/>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605959"/>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3682424" cy="2650249"/>
          </a:xfrm>
        </p:spPr>
        <p:txBody>
          <a:bodyPr/>
          <a:lstStyle/>
          <a:p>
            <a:pPr algn="l"/>
            <a:r>
              <a:rPr lang="en-US" sz="1600" dirty="0">
                <a:sym typeface="Wingdings" panose="05000000000000000000" pitchFamily="2" charset="2"/>
              </a:rPr>
              <a:t>Here we have 2 files for both</a:t>
            </a:r>
            <a:br>
              <a:rPr lang="en-US" sz="1600" dirty="0">
                <a:sym typeface="Wingdings" panose="05000000000000000000" pitchFamily="2" charset="2"/>
              </a:rPr>
            </a:br>
            <a:r>
              <a:rPr lang="en-US" sz="1600" dirty="0">
                <a:sym typeface="Wingdings" panose="05000000000000000000" pitchFamily="2" charset="2"/>
              </a:rPr>
              <a:t>diabetes and heart , and 1 file </a:t>
            </a:r>
            <a:br>
              <a:rPr lang="en-US" sz="1600" dirty="0">
                <a:sym typeface="Wingdings" panose="05000000000000000000" pitchFamily="2" charset="2"/>
              </a:rPr>
            </a:br>
            <a:r>
              <a:rPr lang="en-US" sz="1600" dirty="0">
                <a:sym typeface="Wingdings" panose="05000000000000000000" pitchFamily="2" charset="2"/>
              </a:rPr>
              <a:t>for brain stroke</a:t>
            </a:r>
            <a:br>
              <a:rPr lang="en-US" sz="1600" dirty="0">
                <a:sym typeface="Wingdings" panose="05000000000000000000" pitchFamily="2" charset="2"/>
              </a:rPr>
            </a:br>
            <a:r>
              <a:rPr lang="en-US" sz="1600" dirty="0">
                <a:sym typeface="Wingdings" panose="05000000000000000000" pitchFamily="2" charset="2"/>
              </a:rPr>
              <a:t>we connect the source with </a:t>
            </a:r>
            <a:br>
              <a:rPr lang="en-US" sz="1600" dirty="0">
                <a:sym typeface="Wingdings" panose="05000000000000000000" pitchFamily="2" charset="2"/>
              </a:rPr>
            </a:br>
            <a:r>
              <a:rPr lang="en-US" sz="1600" dirty="0">
                <a:sym typeface="Wingdings" panose="05000000000000000000" pitchFamily="2" charset="2"/>
              </a:rPr>
              <a:t>the path of files using connection and connect the</a:t>
            </a:r>
            <a:br>
              <a:rPr lang="en-US" sz="1600" dirty="0">
                <a:sym typeface="Wingdings" panose="05000000000000000000" pitchFamily="2" charset="2"/>
              </a:rPr>
            </a:br>
            <a:r>
              <a:rPr lang="en-US" sz="1600" dirty="0">
                <a:sym typeface="Wingdings" panose="05000000000000000000" pitchFamily="2" charset="2"/>
              </a:rPr>
              <a:t>output to the destination </a:t>
            </a:r>
            <a:br>
              <a:rPr lang="en-US" sz="1600" dirty="0">
                <a:sym typeface="Wingdings" panose="05000000000000000000" pitchFamily="2" charset="2"/>
              </a:rPr>
            </a:br>
            <a:r>
              <a:rPr lang="en-US" sz="1600" dirty="0">
                <a:sym typeface="Wingdings" panose="05000000000000000000" pitchFamily="2" charset="2"/>
              </a:rPr>
              <a:t>which are new csv files with </a:t>
            </a:r>
            <a:br>
              <a:rPr lang="en-US" sz="1600" dirty="0">
                <a:sym typeface="Wingdings" panose="05000000000000000000" pitchFamily="2" charset="2"/>
              </a:rPr>
            </a:br>
            <a:r>
              <a:rPr lang="en-US" sz="1600" dirty="0">
                <a:sym typeface="Wingdings" panose="05000000000000000000" pitchFamily="2" charset="2"/>
              </a:rPr>
              <a:t>all the data in 1 file for each disease </a:t>
            </a:r>
            <a:br>
              <a:rPr lang="en-US" sz="1600" dirty="0"/>
            </a:br>
            <a:endParaRPr lang="en-US" sz="1600" dirty="0"/>
          </a:p>
        </p:txBody>
      </p:sp>
      <p:pic>
        <p:nvPicPr>
          <p:cNvPr id="5" name="Picture 4">
            <a:extLst>
              <a:ext uri="{FF2B5EF4-FFF2-40B4-BE49-F238E27FC236}">
                <a16:creationId xmlns:a16="http://schemas.microsoft.com/office/drawing/2014/main" id="{647B29A2-2493-D861-D9EF-A35CC7A3D07C}"/>
              </a:ext>
            </a:extLst>
          </p:cNvPr>
          <p:cNvPicPr>
            <a:picLocks noChangeAspect="1"/>
          </p:cNvPicPr>
          <p:nvPr/>
        </p:nvPicPr>
        <p:blipFill>
          <a:blip r:embed="rId3"/>
          <a:stretch>
            <a:fillRect/>
          </a:stretch>
        </p:blipFill>
        <p:spPr>
          <a:xfrm>
            <a:off x="4154452" y="1151115"/>
            <a:ext cx="4334047" cy="2813949"/>
          </a:xfrm>
          <a:prstGeom prst="rect">
            <a:avLst/>
          </a:prstGeom>
        </p:spPr>
      </p:pic>
    </p:spTree>
    <p:extLst>
      <p:ext uri="{BB962C8B-B14F-4D97-AF65-F5344CB8AC3E}">
        <p14:creationId xmlns:p14="http://schemas.microsoft.com/office/powerpoint/2010/main" val="230166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433260"/>
            <a:ext cx="2223974" cy="334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sz="3200" dirty="0"/>
              <a:t>python</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7704834" cy="2650249"/>
          </a:xfrm>
        </p:spPr>
        <p:txBody>
          <a:bodyPr/>
          <a:lstStyle/>
          <a:p>
            <a:pPr algn="l"/>
            <a:r>
              <a:rPr lang="en-US" sz="1600" dirty="0">
                <a:sym typeface="Wingdings" panose="05000000000000000000" pitchFamily="2" charset="2"/>
              </a:rPr>
              <a:t>After creating the files with all data we import them to jupyter and start to work in each file alone.</a:t>
            </a:r>
            <a:br>
              <a:rPr lang="en-US" sz="1600" dirty="0">
                <a:sym typeface="Wingdings" panose="05000000000000000000" pitchFamily="2" charset="2"/>
              </a:rPr>
            </a:br>
            <a:r>
              <a:rPr lang="en-US" sz="1600" dirty="0">
                <a:sym typeface="Wingdings" panose="05000000000000000000" pitchFamily="2" charset="2"/>
              </a:rPr>
              <a:t>In jupyter we need to :</a:t>
            </a:r>
            <a:br>
              <a:rPr lang="en-US" sz="1600" dirty="0">
                <a:sym typeface="Wingdings" panose="05000000000000000000" pitchFamily="2" charset="2"/>
              </a:rPr>
            </a:br>
            <a:r>
              <a:rPr lang="en-US" sz="1600" dirty="0">
                <a:sym typeface="Wingdings" panose="05000000000000000000" pitchFamily="2" charset="2"/>
              </a:rPr>
              <a:t>1 – clean data : form nulls and duplication </a:t>
            </a:r>
            <a:br>
              <a:rPr lang="en-US" sz="1600" dirty="0">
                <a:sym typeface="Wingdings" panose="05000000000000000000" pitchFamily="2" charset="2"/>
              </a:rPr>
            </a:br>
            <a:r>
              <a:rPr lang="en-US" sz="1600" dirty="0">
                <a:sym typeface="Wingdings" panose="05000000000000000000" pitchFamily="2" charset="2"/>
              </a:rPr>
              <a:t>2 – EDA : ask question and create insights .</a:t>
            </a:r>
            <a:br>
              <a:rPr lang="en-US" sz="1600" dirty="0">
                <a:sym typeface="Wingdings" panose="05000000000000000000" pitchFamily="2" charset="2"/>
              </a:rPr>
            </a:br>
            <a:r>
              <a:rPr lang="en-US" sz="1600" dirty="0">
                <a:sym typeface="Wingdings" panose="05000000000000000000" pitchFamily="2" charset="2"/>
              </a:rPr>
              <a:t>3 – ML : create model for each disease .</a:t>
            </a:r>
            <a:endParaRPr lang="en-US" sz="1600" dirty="0"/>
          </a:p>
        </p:txBody>
      </p:sp>
    </p:spTree>
    <p:extLst>
      <p:ext uri="{BB962C8B-B14F-4D97-AF65-F5344CB8AC3E}">
        <p14:creationId xmlns:p14="http://schemas.microsoft.com/office/powerpoint/2010/main" val="25633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2859304" y="1911316"/>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Brain Stroke</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6757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545771"/>
            <a:ext cx="7285468" cy="19114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ever_married</a:t>
            </a:r>
            <a:r>
              <a:rPr lang="en-US" sz="1600" dirty="0">
                <a:sym typeface="Wingdings" panose="05000000000000000000" pitchFamily="2" charset="2"/>
              </a:rPr>
              <a:t>–  </a:t>
            </a:r>
            <a:r>
              <a:rPr lang="en-US" sz="1600" dirty="0"/>
              <a:t>Residence_type</a:t>
            </a:r>
            <a:r>
              <a:rPr lang="en-US" sz="1600" dirty="0">
                <a:sym typeface="Wingdings" panose="05000000000000000000" pitchFamily="2" charset="2"/>
              </a:rPr>
              <a:t>–</a:t>
            </a:r>
            <a:r>
              <a:rPr lang="en-US" sz="1600" dirty="0"/>
              <a:t> BMI  work_type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smoking_status – Stroke (target)</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dropna() and drop_duplicates, we create EDA in jupyter</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7024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19540" y="1982759"/>
            <a:ext cx="3224008" cy="1190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age distribution in this data set and their count </a:t>
            </a:r>
          </a:p>
        </p:txBody>
      </p:sp>
      <p:pic>
        <p:nvPicPr>
          <p:cNvPr id="7" name="Picture 6">
            <a:extLst>
              <a:ext uri="{FF2B5EF4-FFF2-40B4-BE49-F238E27FC236}">
                <a16:creationId xmlns:a16="http://schemas.microsoft.com/office/drawing/2014/main" id="{499CB934-708B-7CBC-2C44-7DB040D59CF2}"/>
              </a:ext>
            </a:extLst>
          </p:cNvPr>
          <p:cNvPicPr>
            <a:picLocks noChangeAspect="1"/>
          </p:cNvPicPr>
          <p:nvPr/>
        </p:nvPicPr>
        <p:blipFill>
          <a:blip r:embed="rId3"/>
          <a:stretch>
            <a:fillRect/>
          </a:stretch>
        </p:blipFill>
        <p:spPr>
          <a:xfrm>
            <a:off x="3978990" y="1155323"/>
            <a:ext cx="4305984" cy="3093738"/>
          </a:xfrm>
          <a:prstGeom prst="rect">
            <a:avLst/>
          </a:prstGeom>
        </p:spPr>
      </p:pic>
    </p:spTree>
    <p:extLst>
      <p:ext uri="{BB962C8B-B14F-4D97-AF65-F5344CB8AC3E}">
        <p14:creationId xmlns:p14="http://schemas.microsoft.com/office/powerpoint/2010/main" val="99576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Show the density of age , average glocuse level and BMI in the dataset</a:t>
            </a:r>
          </a:p>
          <a:p>
            <a:pPr algn="l"/>
            <a:endParaRPr lang="en-US" sz="1600" dirty="0"/>
          </a:p>
        </p:txBody>
      </p:sp>
      <p:pic>
        <p:nvPicPr>
          <p:cNvPr id="7" name="Picture 6">
            <a:extLst>
              <a:ext uri="{FF2B5EF4-FFF2-40B4-BE49-F238E27FC236}">
                <a16:creationId xmlns:a16="http://schemas.microsoft.com/office/drawing/2014/main" id="{AA7DF318-2189-4524-954F-F892835D4B1F}"/>
              </a:ext>
            </a:extLst>
          </p:cNvPr>
          <p:cNvPicPr>
            <a:picLocks noChangeAspect="1"/>
          </p:cNvPicPr>
          <p:nvPr/>
        </p:nvPicPr>
        <p:blipFill>
          <a:blip r:embed="rId3"/>
          <a:stretch>
            <a:fillRect/>
          </a:stretch>
        </p:blipFill>
        <p:spPr>
          <a:xfrm>
            <a:off x="4150721" y="922881"/>
            <a:ext cx="4521455" cy="3667343"/>
          </a:xfrm>
          <a:prstGeom prst="rect">
            <a:avLst/>
          </a:prstGeom>
        </p:spPr>
      </p:pic>
    </p:spTree>
    <p:extLst>
      <p:ext uri="{BB962C8B-B14F-4D97-AF65-F5344CB8AC3E}">
        <p14:creationId xmlns:p14="http://schemas.microsoft.com/office/powerpoint/2010/main" val="374778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The count of work type of people who had stroke against not</a:t>
            </a:r>
          </a:p>
          <a:p>
            <a:pPr algn="l"/>
            <a:endParaRPr lang="en-US" sz="1600" dirty="0"/>
          </a:p>
        </p:txBody>
      </p:sp>
      <p:pic>
        <p:nvPicPr>
          <p:cNvPr id="7" name="Picture 6">
            <a:extLst>
              <a:ext uri="{FF2B5EF4-FFF2-40B4-BE49-F238E27FC236}">
                <a16:creationId xmlns:a16="http://schemas.microsoft.com/office/drawing/2014/main" id="{E2A78CA4-D670-C38E-649E-FD9333524AED}"/>
              </a:ext>
            </a:extLst>
          </p:cNvPr>
          <p:cNvPicPr>
            <a:picLocks noChangeAspect="1"/>
          </p:cNvPicPr>
          <p:nvPr/>
        </p:nvPicPr>
        <p:blipFill>
          <a:blip r:embed="rId3"/>
          <a:stretch>
            <a:fillRect/>
          </a:stretch>
        </p:blipFill>
        <p:spPr>
          <a:xfrm>
            <a:off x="4555335" y="768975"/>
            <a:ext cx="4281385" cy="4024440"/>
          </a:xfrm>
          <a:prstGeom prst="rect">
            <a:avLst/>
          </a:prstGeom>
        </p:spPr>
      </p:pic>
    </p:spTree>
    <p:extLst>
      <p:ext uri="{BB962C8B-B14F-4D97-AF65-F5344CB8AC3E}">
        <p14:creationId xmlns:p14="http://schemas.microsoft.com/office/powerpoint/2010/main" val="1356872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193590" y="1952262"/>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Diabetes</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15341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860477"/>
            <a:ext cx="7285468" cy="162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a:t>
            </a:r>
            <a:r>
              <a:rPr lang="en-US" sz="1600" dirty="0" err="1"/>
              <a:t>heart_disease</a:t>
            </a:r>
            <a:r>
              <a:rPr lang="en-US" sz="1600" dirty="0"/>
              <a:t> </a:t>
            </a:r>
            <a:r>
              <a:rPr lang="en-US" sz="1600" dirty="0">
                <a:sym typeface="Wingdings" panose="05000000000000000000" pitchFamily="2" charset="2"/>
              </a:rPr>
              <a:t>–  </a:t>
            </a:r>
            <a:r>
              <a:rPr lang="en-US" sz="1600" dirty="0" err="1"/>
              <a:t>smoking_history</a:t>
            </a:r>
            <a:r>
              <a:rPr lang="en-US" sz="1600" dirty="0"/>
              <a:t> </a:t>
            </a:r>
            <a:r>
              <a:rPr lang="en-US" sz="1600" dirty="0">
                <a:sym typeface="Wingdings" panose="05000000000000000000" pitchFamily="2" charset="2"/>
              </a:rPr>
              <a:t>–</a:t>
            </a:r>
            <a:r>
              <a:rPr lang="en-US" sz="1600" dirty="0"/>
              <a:t> BMI  </a:t>
            </a:r>
            <a:r>
              <a:rPr lang="en-US" sz="1600" dirty="0" err="1"/>
              <a:t>HbA1c_level</a:t>
            </a:r>
            <a:r>
              <a:rPr lang="en-US" sz="1600" dirty="0"/>
              <a:t>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diabetes(</a:t>
            </a:r>
            <a:r>
              <a:rPr lang="en-US" sz="1600" dirty="0" err="1"/>
              <a:t>trarget</a:t>
            </a:r>
            <a:r>
              <a:rPr lang="en-US" sz="1600" dirty="0"/>
              <a:t>)</a:t>
            </a:r>
            <a:endParaRPr lang="en-US" sz="1600" dirty="0">
              <a:sym typeface="Wingdings" panose="05000000000000000000" pitchFamily="2" charset="2"/>
            </a:endParaRPr>
          </a:p>
          <a:p>
            <a:pPr algn="l"/>
            <a:endParaRPr lang="en-US" sz="1600" dirty="0"/>
          </a:p>
          <a:p>
            <a:pPr algn="l"/>
            <a:r>
              <a:rPr lang="en-US" sz="1600" dirty="0"/>
              <a:t>Them we run the code of cleaning to drop nulls and duplicated rows</a:t>
            </a:r>
          </a:p>
          <a:p>
            <a:pPr algn="l"/>
            <a:r>
              <a:rPr lang="en-US" sz="1600" dirty="0"/>
              <a:t>We use matplotlip and seaborn libraries to create visualization </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211595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gender of the participation in this data set </a:t>
            </a:r>
          </a:p>
        </p:txBody>
      </p:sp>
      <p:pic>
        <p:nvPicPr>
          <p:cNvPr id="6" name="Picture 5">
            <a:extLst>
              <a:ext uri="{FF2B5EF4-FFF2-40B4-BE49-F238E27FC236}">
                <a16:creationId xmlns:a16="http://schemas.microsoft.com/office/drawing/2014/main" id="{FD45FBBA-F2CC-36C5-1303-7A0F1964D2DF}"/>
              </a:ext>
            </a:extLst>
          </p:cNvPr>
          <p:cNvPicPr>
            <a:picLocks noChangeAspect="1"/>
          </p:cNvPicPr>
          <p:nvPr/>
        </p:nvPicPr>
        <p:blipFill>
          <a:blip r:embed="rId3"/>
          <a:stretch>
            <a:fillRect/>
          </a:stretch>
        </p:blipFill>
        <p:spPr>
          <a:xfrm>
            <a:off x="4297847" y="961740"/>
            <a:ext cx="4279059" cy="3965957"/>
          </a:xfrm>
          <a:prstGeom prst="rect">
            <a:avLst/>
          </a:prstGeom>
        </p:spPr>
      </p:pic>
    </p:spTree>
    <p:extLst>
      <p:ext uri="{BB962C8B-B14F-4D97-AF65-F5344CB8AC3E}">
        <p14:creationId xmlns:p14="http://schemas.microsoft.com/office/powerpoint/2010/main" val="229426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11444" y="241853"/>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7542"/>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511444" y="866161"/>
            <a:ext cx="814294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Introduction</a:t>
            </a:r>
            <a:br>
              <a:rPr lang="en-US" altLang="en-US" b="1" dirty="0">
                <a:solidFill>
                  <a:schemeClr val="lt1"/>
                </a:solidFill>
                <a:latin typeface="Open Sans"/>
                <a:ea typeface="Open Sans"/>
                <a:cs typeface="Open Sans"/>
              </a:rPr>
            </a:br>
            <a:r>
              <a:rPr lang="en-US" altLang="en-US" dirty="0">
                <a:solidFill>
                  <a:schemeClr val="lt1"/>
                </a:solidFill>
                <a:latin typeface="Open Sans"/>
                <a:ea typeface="Open Sans"/>
                <a:cs typeface="Open Sans"/>
              </a:rPr>
              <a:t>Overview of the Healthcare Data Warehouse Integration project.</a:t>
            </a:r>
          </a:p>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endParaRPr lang="en-US" altLang="en-US" dirty="0">
              <a:solidFill>
                <a:schemeClr val="lt1"/>
              </a:solidFill>
              <a:latin typeface="Open Sans"/>
              <a:ea typeface="Open Sans"/>
              <a:cs typeface="Open San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Technologies and Tools:</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SSIS and SQL for </a:t>
            </a:r>
            <a:r>
              <a:rPr lang="en-US" altLang="en-US" dirty="0" err="1">
                <a:solidFill>
                  <a:schemeClr val="lt1"/>
                </a:solidFill>
                <a:latin typeface="Open Sans"/>
                <a:ea typeface="Open Sans"/>
                <a:cs typeface="Open Sans"/>
              </a:rPr>
              <a:t>ETL</a:t>
            </a:r>
            <a:r>
              <a:rPr lang="en-US" altLang="en-US" dirty="0">
                <a:solidFill>
                  <a:schemeClr val="lt1"/>
                </a:solidFill>
                <a:latin typeface="Open Sans"/>
                <a:ea typeface="Open Sans"/>
                <a:cs typeface="Open Sans"/>
              </a:rPr>
              <a:t> processes and data integration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Python for Exploratory Data Analysis (EDA) and machine learning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Azure Synapse </a:t>
            </a:r>
            <a:r>
              <a:rPr lang="en-US" altLang="en-US" dirty="0">
                <a:solidFill>
                  <a:schemeClr val="lt1"/>
                </a:solidFill>
                <a:latin typeface="Open Sans"/>
                <a:ea typeface="Open Sans"/>
                <a:cs typeface="Open Sans"/>
                <a:sym typeface="Open Sans"/>
              </a:rPr>
              <a:t>for cloud data warehousing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Power BI for data visualization and reporting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Streamlit for model deployment</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3.    Data Sources and Integration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Data collection from CSV files related to diabetes, stroke, and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SSIS for extracting, transforming, and loading (</a:t>
            </a:r>
            <a:r>
              <a:rPr lang="en-US" altLang="en-US" dirty="0" err="1">
                <a:solidFill>
                  <a:schemeClr val="lt1"/>
                </a:solidFill>
                <a:latin typeface="Open Sans"/>
                <a:ea typeface="Open Sans"/>
                <a:cs typeface="Open Sans"/>
              </a:rPr>
              <a:t>ETL</a:t>
            </a:r>
            <a:r>
              <a:rPr lang="en-US" altLang="en-US" dirty="0">
                <a:solidFill>
                  <a:schemeClr val="lt1"/>
                </a:solidFill>
                <a:latin typeface="Open Sans"/>
                <a:ea typeface="Open Sans"/>
                <a:cs typeface="Open Sans"/>
              </a:rPr>
              <a:t>) into SQL Server</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4.     Exploratory Data Analysis (EDA)</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Implementing EDA on each disease dataset using Python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Visualizing patterns and trends in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244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BMI distribution in the dataset .</a:t>
            </a:r>
          </a:p>
          <a:p>
            <a:pPr algn="l"/>
            <a:r>
              <a:rPr lang="en-US" sz="1600" dirty="0"/>
              <a:t>We used hist plot and more bins = 30  but the distribution appear to stop at 65	</a:t>
            </a:r>
          </a:p>
          <a:p>
            <a:pPr algn="l"/>
            <a:endParaRPr lang="en-US" sz="1600" dirty="0"/>
          </a:p>
        </p:txBody>
      </p:sp>
      <p:pic>
        <p:nvPicPr>
          <p:cNvPr id="11" name="Picture 10">
            <a:extLst>
              <a:ext uri="{FF2B5EF4-FFF2-40B4-BE49-F238E27FC236}">
                <a16:creationId xmlns:a16="http://schemas.microsoft.com/office/drawing/2014/main" id="{CC1FF089-998E-A99C-E650-633F7785CC34}"/>
              </a:ext>
            </a:extLst>
          </p:cNvPr>
          <p:cNvPicPr>
            <a:picLocks noChangeAspect="1"/>
          </p:cNvPicPr>
          <p:nvPr/>
        </p:nvPicPr>
        <p:blipFill>
          <a:blip r:embed="rId3"/>
          <a:stretch>
            <a:fillRect/>
          </a:stretch>
        </p:blipFill>
        <p:spPr>
          <a:xfrm>
            <a:off x="4660914" y="1135481"/>
            <a:ext cx="4214891" cy="2979420"/>
          </a:xfrm>
          <a:prstGeom prst="rect">
            <a:avLst/>
          </a:prstGeom>
        </p:spPr>
      </p:pic>
    </p:spTree>
    <p:extLst>
      <p:ext uri="{BB962C8B-B14F-4D97-AF65-F5344CB8AC3E}">
        <p14:creationId xmlns:p14="http://schemas.microsoft.com/office/powerpoint/2010/main" val="397235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244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Age distribution in the dataset .</a:t>
            </a:r>
          </a:p>
          <a:p>
            <a:pPr algn="l"/>
            <a:r>
              <a:rPr lang="en-US" sz="1600" dirty="0"/>
              <a:t>We used hist plot and make </a:t>
            </a:r>
            <a:r>
              <a:rPr lang="en-US" sz="1600" dirty="0" err="1"/>
              <a:t>kde</a:t>
            </a:r>
            <a:r>
              <a:rPr lang="en-US" sz="1600" dirty="0"/>
              <a:t> = true  to view variation line in data .</a:t>
            </a:r>
          </a:p>
          <a:p>
            <a:pPr algn="l"/>
            <a:endParaRPr lang="en-US" sz="1600" dirty="0"/>
          </a:p>
        </p:txBody>
      </p:sp>
      <p:pic>
        <p:nvPicPr>
          <p:cNvPr id="6" name="Picture 5">
            <a:extLst>
              <a:ext uri="{FF2B5EF4-FFF2-40B4-BE49-F238E27FC236}">
                <a16:creationId xmlns:a16="http://schemas.microsoft.com/office/drawing/2014/main" id="{5DE8B6C9-A42B-ECDF-5000-D5ECDD3BB7A9}"/>
              </a:ext>
            </a:extLst>
          </p:cNvPr>
          <p:cNvPicPr>
            <a:picLocks noChangeAspect="1"/>
          </p:cNvPicPr>
          <p:nvPr/>
        </p:nvPicPr>
        <p:blipFill>
          <a:blip r:embed="rId3"/>
          <a:stretch>
            <a:fillRect/>
          </a:stretch>
        </p:blipFill>
        <p:spPr>
          <a:xfrm>
            <a:off x="4130050" y="1313993"/>
            <a:ext cx="4851580" cy="2941320"/>
          </a:xfrm>
          <a:prstGeom prst="rect">
            <a:avLst/>
          </a:prstGeom>
        </p:spPr>
      </p:pic>
    </p:spTree>
    <p:extLst>
      <p:ext uri="{BB962C8B-B14F-4D97-AF65-F5344CB8AC3E}">
        <p14:creationId xmlns:p14="http://schemas.microsoft.com/office/powerpoint/2010/main" val="138094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612831" y="2000953"/>
            <a:ext cx="2018349"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Heart</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293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0862" y="1851660"/>
            <a:ext cx="7285468" cy="2293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t>HeartDisease (target)</a:t>
            </a:r>
            <a:r>
              <a:rPr lang="en-US" sz="1600" dirty="0">
                <a:sym typeface="Wingdings" panose="05000000000000000000" pitchFamily="2" charset="2"/>
              </a:rPr>
              <a:t> – </a:t>
            </a:r>
            <a:r>
              <a:rPr lang="en-US" sz="1600" dirty="0"/>
              <a:t>BMI</a:t>
            </a:r>
            <a:r>
              <a:rPr lang="en-US" sz="1600" dirty="0">
                <a:sym typeface="Wingdings" panose="05000000000000000000" pitchFamily="2" charset="2"/>
              </a:rPr>
              <a:t>  - </a:t>
            </a:r>
            <a:r>
              <a:rPr lang="en-US" sz="1600" dirty="0"/>
              <a:t>AlcoholDrinking </a:t>
            </a:r>
            <a:r>
              <a:rPr lang="en-US" sz="1600" dirty="0">
                <a:sym typeface="Wingdings" panose="05000000000000000000" pitchFamily="2" charset="2"/>
              </a:rPr>
              <a:t>–</a:t>
            </a:r>
            <a:r>
              <a:rPr lang="en-US" sz="1600" dirty="0"/>
              <a:t> Smoking – MentalHealth </a:t>
            </a:r>
            <a:r>
              <a:rPr lang="en-US" sz="1600" dirty="0">
                <a:sym typeface="Wingdings" panose="05000000000000000000" pitchFamily="2" charset="2"/>
              </a:rPr>
              <a:t>–  </a:t>
            </a:r>
            <a:r>
              <a:rPr lang="en-US" sz="1600" dirty="0"/>
              <a:t>PhysicalHealth – DiffWalking </a:t>
            </a:r>
            <a:r>
              <a:rPr lang="en-US" sz="1600" dirty="0">
                <a:sym typeface="Wingdings" panose="05000000000000000000" pitchFamily="2" charset="2"/>
              </a:rPr>
              <a:t>–</a:t>
            </a:r>
            <a:r>
              <a:rPr lang="en-US" sz="1600" dirty="0"/>
              <a:t> AgeCategory – Sex </a:t>
            </a:r>
            <a:r>
              <a:rPr lang="en-US" sz="1600" dirty="0">
                <a:sym typeface="Wingdings" panose="05000000000000000000" pitchFamily="2" charset="2"/>
              </a:rPr>
              <a:t>– </a:t>
            </a:r>
            <a:r>
              <a:rPr lang="en-US" sz="1600" dirty="0"/>
              <a:t>Race </a:t>
            </a:r>
            <a:r>
              <a:rPr lang="en-US" sz="1600" dirty="0">
                <a:sym typeface="Wingdings" panose="05000000000000000000" pitchFamily="2" charset="2"/>
              </a:rPr>
              <a:t>– </a:t>
            </a:r>
            <a:r>
              <a:rPr lang="en-US" sz="1600" dirty="0"/>
              <a:t>Diabetic – PhysicalActivity – GenHealth – SleepTime – Asthma KidneyDisease – SkinCancer</a:t>
            </a:r>
            <a:endParaRPr lang="en-US" sz="1600" dirty="0">
              <a:sym typeface="Wingdings" panose="05000000000000000000" pitchFamily="2" charset="2"/>
            </a:endParaRPr>
          </a:p>
          <a:p>
            <a:pPr algn="l"/>
            <a:endParaRPr lang="en-US" sz="1600" dirty="0"/>
          </a:p>
          <a:p>
            <a:pPr algn="l"/>
            <a:r>
              <a:rPr lang="en-US" sz="1600" dirty="0"/>
              <a:t>Them we run the code of cleaning to drop nulls and duplicated rows</a:t>
            </a:r>
          </a:p>
          <a:p>
            <a:pPr algn="l"/>
            <a:r>
              <a:rPr lang="en-US" sz="1600" dirty="0"/>
              <a:t>We use matplotlip and seaborn libraries to create visualization </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975823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250843"/>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if smoking is related to having heart disease or not</a:t>
            </a:r>
          </a:p>
        </p:txBody>
      </p:sp>
      <p:pic>
        <p:nvPicPr>
          <p:cNvPr id="6" name="Picture 5">
            <a:extLst>
              <a:ext uri="{FF2B5EF4-FFF2-40B4-BE49-F238E27FC236}">
                <a16:creationId xmlns:a16="http://schemas.microsoft.com/office/drawing/2014/main" id="{B6E756B8-1A93-5ECF-516E-814EF8BDC117}"/>
              </a:ext>
            </a:extLst>
          </p:cNvPr>
          <p:cNvPicPr>
            <a:picLocks noChangeAspect="1"/>
          </p:cNvPicPr>
          <p:nvPr/>
        </p:nvPicPr>
        <p:blipFill>
          <a:blip r:embed="rId3"/>
          <a:stretch>
            <a:fillRect/>
          </a:stretch>
        </p:blipFill>
        <p:spPr>
          <a:xfrm>
            <a:off x="4341221" y="812922"/>
            <a:ext cx="4494794" cy="3660017"/>
          </a:xfrm>
          <a:prstGeom prst="rect">
            <a:avLst/>
          </a:prstGeom>
        </p:spPr>
      </p:pic>
    </p:spTree>
    <p:extLst>
      <p:ext uri="{BB962C8B-B14F-4D97-AF65-F5344CB8AC3E}">
        <p14:creationId xmlns:p14="http://schemas.microsoft.com/office/powerpoint/2010/main" val="312660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282407" y="1210211"/>
            <a:ext cx="285062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seams that smoking is not the main reason of dyeing if having heart diseases</a:t>
            </a:r>
          </a:p>
          <a:p>
            <a:pPr algn="l"/>
            <a:endParaRPr lang="en-US" sz="1600" dirty="0"/>
          </a:p>
          <a:p>
            <a:pPr algn="l"/>
            <a:r>
              <a:rPr lang="en-US" sz="1600" dirty="0"/>
              <a:t>In code there are some visualization but for alcohol drinking and skin cancer</a:t>
            </a:r>
          </a:p>
        </p:txBody>
      </p:sp>
      <p:pic>
        <p:nvPicPr>
          <p:cNvPr id="7" name="Picture 6">
            <a:extLst>
              <a:ext uri="{FF2B5EF4-FFF2-40B4-BE49-F238E27FC236}">
                <a16:creationId xmlns:a16="http://schemas.microsoft.com/office/drawing/2014/main" id="{A1694F77-1832-EF9E-5140-F36A95B51F76}"/>
              </a:ext>
            </a:extLst>
          </p:cNvPr>
          <p:cNvPicPr>
            <a:picLocks noChangeAspect="1"/>
          </p:cNvPicPr>
          <p:nvPr/>
        </p:nvPicPr>
        <p:blipFill>
          <a:blip r:embed="rId3"/>
          <a:stretch>
            <a:fillRect/>
          </a:stretch>
        </p:blipFill>
        <p:spPr>
          <a:xfrm>
            <a:off x="3342338" y="1344089"/>
            <a:ext cx="5801662" cy="2858172"/>
          </a:xfrm>
          <a:prstGeom prst="rect">
            <a:avLst/>
          </a:prstGeom>
        </p:spPr>
      </p:pic>
    </p:spTree>
    <p:extLst>
      <p:ext uri="{BB962C8B-B14F-4D97-AF65-F5344CB8AC3E}">
        <p14:creationId xmlns:p14="http://schemas.microsoft.com/office/powerpoint/2010/main" val="3187832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1659355" y="1325275"/>
            <a:ext cx="3224008" cy="1068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Using </a:t>
            </a:r>
            <a:r>
              <a:rPr lang="en-US" sz="1600" dirty="0" err="1"/>
              <a:t>facetgrid</a:t>
            </a:r>
            <a:r>
              <a:rPr lang="en-US" sz="1600" dirty="0"/>
              <a:t> to show the density of BMI in data</a:t>
            </a:r>
          </a:p>
        </p:txBody>
      </p:sp>
      <p:pic>
        <p:nvPicPr>
          <p:cNvPr id="7" name="Picture 6">
            <a:extLst>
              <a:ext uri="{FF2B5EF4-FFF2-40B4-BE49-F238E27FC236}">
                <a16:creationId xmlns:a16="http://schemas.microsoft.com/office/drawing/2014/main" id="{535BBC8C-85AE-BBF6-040A-9785C2737833}"/>
              </a:ext>
            </a:extLst>
          </p:cNvPr>
          <p:cNvPicPr>
            <a:picLocks noChangeAspect="1"/>
          </p:cNvPicPr>
          <p:nvPr/>
        </p:nvPicPr>
        <p:blipFill>
          <a:blip r:embed="rId3"/>
          <a:stretch>
            <a:fillRect/>
          </a:stretch>
        </p:blipFill>
        <p:spPr>
          <a:xfrm>
            <a:off x="713776" y="2654274"/>
            <a:ext cx="8339174" cy="2011441"/>
          </a:xfrm>
          <a:prstGeom prst="rect">
            <a:avLst/>
          </a:prstGeom>
        </p:spPr>
      </p:pic>
    </p:spTree>
    <p:extLst>
      <p:ext uri="{BB962C8B-B14F-4D97-AF65-F5344CB8AC3E}">
        <p14:creationId xmlns:p14="http://schemas.microsoft.com/office/powerpoint/2010/main" val="3160193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448628" y="1917766"/>
            <a:ext cx="3780971" cy="704100"/>
          </a:xfrm>
        </p:spPr>
        <p:txBody>
          <a:bodyPr/>
          <a:lstStyle/>
          <a:p>
            <a:r>
              <a:rPr lang="en-US" dirty="0"/>
              <a:t>Staging and</a:t>
            </a:r>
            <a:br>
              <a:rPr lang="en-US" dirty="0"/>
            </a:br>
            <a:r>
              <a:rPr lang="en-US" dirty="0"/>
              <a:t>Data Warehouse</a:t>
            </a:r>
          </a:p>
        </p:txBody>
      </p:sp>
    </p:spTree>
    <p:extLst>
      <p:ext uri="{BB962C8B-B14F-4D97-AF65-F5344CB8AC3E}">
        <p14:creationId xmlns:p14="http://schemas.microsoft.com/office/powerpoint/2010/main" val="2642177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59663" y="294070"/>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staging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69856DAC-1EAC-9DD8-6351-8DD203736FE0}"/>
              </a:ext>
            </a:extLst>
          </p:cNvPr>
          <p:cNvSpPr>
            <a:spLocks noGrp="1"/>
          </p:cNvSpPr>
          <p:nvPr>
            <p:ph type="subTitle" idx="4"/>
          </p:nvPr>
        </p:nvSpPr>
        <p:spPr>
          <a:xfrm>
            <a:off x="1539265" y="1006167"/>
            <a:ext cx="5158719" cy="1454840"/>
          </a:xfrm>
        </p:spPr>
        <p:txBody>
          <a:bodyPr/>
          <a:lstStyle/>
          <a:p>
            <a:r>
              <a:rPr lang="en-US" sz="1400" b="0" dirty="0"/>
              <a:t>Finally we must export our data from the 3 data set after cleaning to be used in SSIS and SQL .</a:t>
            </a:r>
          </a:p>
          <a:p>
            <a:r>
              <a:rPr lang="en-US" sz="1400" b="0" dirty="0"/>
              <a:t>Our goal is to create staging database which is the database before DWH using SQL and export these files in the </a:t>
            </a:r>
            <a:r>
              <a:rPr lang="en-US" sz="1400" b="0" dirty="0" err="1"/>
              <a:t>sql</a:t>
            </a:r>
            <a:r>
              <a:rPr lang="en-US" sz="1400" b="0" dirty="0"/>
              <a:t> </a:t>
            </a:r>
            <a:r>
              <a:rPr lang="en-US" sz="1400" b="0" dirty="0" err="1"/>
              <a:t>databas</a:t>
            </a:r>
            <a:r>
              <a:rPr lang="en-US" sz="1400" b="0" dirty="0"/>
              <a:t>   </a:t>
            </a:r>
          </a:p>
        </p:txBody>
      </p:sp>
      <p:pic>
        <p:nvPicPr>
          <p:cNvPr id="2" name="Picture 1">
            <a:extLst>
              <a:ext uri="{FF2B5EF4-FFF2-40B4-BE49-F238E27FC236}">
                <a16:creationId xmlns:a16="http://schemas.microsoft.com/office/drawing/2014/main" id="{E1788AF8-DAAA-5939-703F-C2A3FA37845E}"/>
              </a:ext>
            </a:extLst>
          </p:cNvPr>
          <p:cNvPicPr>
            <a:picLocks noChangeAspect="1"/>
          </p:cNvPicPr>
          <p:nvPr/>
        </p:nvPicPr>
        <p:blipFill>
          <a:blip r:embed="rId3"/>
          <a:stretch>
            <a:fillRect/>
          </a:stretch>
        </p:blipFill>
        <p:spPr>
          <a:xfrm>
            <a:off x="1640115" y="2571750"/>
            <a:ext cx="5754914" cy="20030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1004410" y="899161"/>
            <a:ext cx="6949920" cy="3284220"/>
          </a:xfrm>
        </p:spPr>
        <p:txBody>
          <a:bodyPr/>
          <a:lstStyle/>
          <a:p>
            <a:r>
              <a:rPr lang="en-US" b="0" dirty="0"/>
              <a:t>After creating our staging database we need</a:t>
            </a:r>
            <a:endParaRPr lang="ar-EG" b="0" dirty="0"/>
          </a:p>
          <a:p>
            <a:r>
              <a:rPr lang="en-US" b="0" dirty="0"/>
              <a:t>to choose what exactly are going to be used</a:t>
            </a:r>
            <a:endParaRPr lang="ar-EG" b="0" dirty="0"/>
          </a:p>
          <a:p>
            <a:r>
              <a:rPr lang="en-US" b="0" dirty="0"/>
              <a:t>in data warehouse from staging and to do</a:t>
            </a:r>
            <a:r>
              <a:rPr lang="ar-EG" b="0" dirty="0"/>
              <a:t> </a:t>
            </a:r>
            <a:r>
              <a:rPr lang="en-US" b="0" dirty="0"/>
              <a:t>that we</a:t>
            </a:r>
            <a:endParaRPr lang="ar-EG" b="0" dirty="0"/>
          </a:p>
          <a:p>
            <a:r>
              <a:rPr lang="en-US" b="0" dirty="0"/>
              <a:t>need to go back to jupyter to find the</a:t>
            </a:r>
            <a:endParaRPr lang="ar-EG" b="0" dirty="0"/>
          </a:p>
          <a:p>
            <a:r>
              <a:rPr lang="en-US" b="0" dirty="0"/>
              <a:t>correlation between columns and target and if correlation is small we will drop that column to reduce the number of columns as possible.</a:t>
            </a:r>
          </a:p>
          <a:p>
            <a:r>
              <a:rPr lang="en-US" b="0" dirty="0"/>
              <a:t>To make sure we didn’t destroy the data we can use the same ML mode to see what have changed in accuracy</a:t>
            </a:r>
          </a:p>
        </p:txBody>
      </p:sp>
    </p:spTree>
    <p:extLst>
      <p:ext uri="{BB962C8B-B14F-4D97-AF65-F5344CB8AC3E}">
        <p14:creationId xmlns:p14="http://schemas.microsoft.com/office/powerpoint/2010/main" val="90555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05036" y="22559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1431"/>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471824" y="975489"/>
            <a:ext cx="814294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5.     Machine Learning Implementation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Building predictive models for each disease (diabetes, stroke,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Using logistic regression, SVM and KNN for classification</a:t>
            </a:r>
          </a:p>
          <a:p>
            <a:pPr marL="0" marR="0" lvl="0" indent="0" algn="l" defTabSz="914400" rtl="0" eaLnBrk="0" fontAlgn="base" latinLnBrk="0" hangingPunct="0">
              <a:lnSpc>
                <a:spcPct val="100000"/>
              </a:lnSpc>
              <a:spcBef>
                <a:spcPct val="0"/>
              </a:spcBef>
              <a:spcAft>
                <a:spcPct val="0"/>
              </a:spcAft>
              <a:buClrTx/>
              <a:buSzTx/>
              <a:tabLst/>
            </a:pPr>
            <a:endParaRPr lang="en-US" b="1" dirty="0">
              <a:solidFill>
                <a:schemeClr val="lt1"/>
              </a:solidFill>
              <a:latin typeface="Open Sans"/>
              <a:ea typeface="Open Sans"/>
              <a:cs typeface="Open Sans"/>
            </a:endParaRPr>
          </a:p>
          <a:p>
            <a:pPr marR="0" lvl="0" algn="l" defTabSz="914400" eaLnBrk="0" fontAlgn="base" latinLnBrk="0" hangingPunct="0">
              <a:lnSpc>
                <a:spcPct val="100000"/>
              </a:lnSpc>
              <a:spcBef>
                <a:spcPct val="0"/>
              </a:spcBef>
              <a:spcAft>
                <a:spcPct val="0"/>
              </a:spcAft>
              <a:buClrTx/>
              <a:buSzTx/>
              <a:tabLst/>
            </a:pPr>
            <a:r>
              <a:rPr lang="en-US" b="1" dirty="0">
                <a:solidFill>
                  <a:schemeClr val="lt1"/>
                </a:solidFill>
                <a:latin typeface="Open Sans"/>
                <a:ea typeface="Open Sans"/>
                <a:cs typeface="Open Sans"/>
              </a:rPr>
              <a:t>6.    Azure Synapse Integration</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Storing and processing data in Azure Synapse</a:t>
            </a:r>
          </a:p>
          <a:p>
            <a:pPr marR="0" lvl="0" algn="l" defTabSz="91440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Integrating machine learning models within the cloud environment</a:t>
            </a:r>
          </a:p>
          <a:p>
            <a:pPr marR="0" lvl="0" algn="l" defTabSz="914400" eaLnBrk="0" fontAlgn="base" latinLnBrk="0" hangingPunct="0">
              <a:lnSpc>
                <a:spcPct val="100000"/>
              </a:lnSpc>
              <a:spcBef>
                <a:spcPct val="0"/>
              </a:spcBef>
              <a:spcAft>
                <a:spcPct val="0"/>
              </a:spcAft>
              <a:buClrTx/>
              <a:buSzTx/>
              <a:tabLst/>
            </a:pPr>
            <a:endParaRPr lang="en-US" altLang="en-US" b="1" dirty="0">
              <a:solidFill>
                <a:schemeClr val="lt1"/>
              </a:solidFill>
              <a:latin typeface="Open Sans"/>
              <a:ea typeface="Open Sans"/>
              <a:cs typeface="Open Sans"/>
            </a:endParaRPr>
          </a:p>
          <a:p>
            <a:pPr marL="342900" indent="-342900" eaLnBrk="0" fontAlgn="base" hangingPunct="0">
              <a:spcBef>
                <a:spcPct val="0"/>
              </a:spcBef>
              <a:spcAft>
                <a:spcPct val="0"/>
              </a:spcAft>
              <a:buClrTx/>
              <a:buAutoNum type="arabicPeriod" startAt="7"/>
            </a:pPr>
            <a:r>
              <a:rPr lang="en-US" b="1" dirty="0">
                <a:solidFill>
                  <a:schemeClr val="lt1"/>
                </a:solidFill>
                <a:latin typeface="Open Sans"/>
                <a:ea typeface="Open Sans"/>
                <a:cs typeface="Open Sans"/>
              </a:rPr>
              <a:t>Power BI Analysis</a:t>
            </a:r>
            <a:r>
              <a:rPr lang="en-US" altLang="en-US" b="1" dirty="0">
                <a:solidFill>
                  <a:schemeClr val="lt1"/>
                </a:solidFill>
                <a:latin typeface="Open Sans"/>
                <a:ea typeface="Open Sans"/>
                <a:cs typeface="Open Sans"/>
              </a:rPr>
              <a:t>:</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Developing dashboards for visual analysis of disease trends</a:t>
            </a:r>
          </a:p>
          <a:p>
            <a:pPr eaLnBrk="0" fontAlgn="base" hangingPunct="0">
              <a:spcBef>
                <a:spcPct val="0"/>
              </a:spcBef>
              <a:spcAft>
                <a:spcPct val="0"/>
              </a:spcAft>
              <a:buClrTx/>
            </a:pPr>
            <a:r>
              <a:rPr lang="en-US" dirty="0">
                <a:solidFill>
                  <a:schemeClr val="lt1"/>
                </a:solidFill>
                <a:latin typeface="Open Sans"/>
                <a:ea typeface="Open Sans"/>
                <a:cs typeface="Open Sans"/>
              </a:rPr>
              <a:t>         Providing insights for decision-making in healthcare</a:t>
            </a:r>
          </a:p>
          <a:p>
            <a:pPr eaLnBrk="0" fontAlgn="base" hangingPunct="0">
              <a:spcBef>
                <a:spcPct val="0"/>
              </a:spcBef>
              <a:spcAft>
                <a:spcPct val="0"/>
              </a:spcAft>
              <a:buClrTx/>
            </a:pPr>
            <a:endParaRPr 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8.    </a:t>
            </a:r>
            <a:r>
              <a:rPr lang="en-US" b="1" dirty="0">
                <a:solidFill>
                  <a:schemeClr val="lt1"/>
                </a:solidFill>
                <a:latin typeface="Open Sans"/>
                <a:ea typeface="Open Sans"/>
                <a:cs typeface="Open Sans"/>
              </a:rPr>
              <a:t>Model Deployment with Streamlit</a:t>
            </a:r>
            <a:endParaRPr lang="en-US" altLang="en-US" b="1" dirty="0">
              <a:solidFill>
                <a:schemeClr val="lt1"/>
              </a:solidFill>
              <a:latin typeface="Open Sans"/>
              <a:ea typeface="Open Sans"/>
              <a:cs typeface="Open Sans"/>
              <a:sym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Deploying machine learning models to predict disease </a:t>
            </a:r>
          </a:p>
          <a:p>
            <a:pPr marL="0" marR="0" lvl="0" indent="0" algn="l" defTabSz="914400" rtl="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Interactive web app for users to input data and get predictions</a:t>
            </a: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extLst>
      <p:ext uri="{BB962C8B-B14F-4D97-AF65-F5344CB8AC3E}">
        <p14:creationId xmlns:p14="http://schemas.microsoft.com/office/powerpoint/2010/main" val="228582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Brain stroke</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9" y="2263673"/>
            <a:ext cx="5038250" cy="1105493"/>
          </a:xfrm>
        </p:spPr>
        <p:txBody>
          <a:bodyPr/>
          <a:lstStyle/>
          <a:p>
            <a:pPr marL="596900" indent="-457200" algn="l">
              <a:buFont typeface="+mj-lt"/>
              <a:buAutoNum type="arabicPeriod"/>
            </a:pPr>
            <a:r>
              <a:rPr lang="en-US" b="0" dirty="0"/>
              <a:t>Here we can find that gender, residence type and work type have low correlation and can be removed</a:t>
            </a:r>
          </a:p>
          <a:p>
            <a:pPr marL="596900" indent="-457200" algn="l">
              <a:buFont typeface="+mj-lt"/>
              <a:buAutoNum type="arabicPeriod"/>
            </a:pPr>
            <a:r>
              <a:rPr lang="en-US" b="0" dirty="0"/>
              <a:t>Now we need to go and make ML model and we will find that accuracy is almost same (83%)</a:t>
            </a:r>
          </a:p>
          <a:p>
            <a:pPr marL="596900" indent="-457200" algn="l">
              <a:buFont typeface="+mj-lt"/>
              <a:buAutoNum type="arabicPeriod"/>
            </a:pPr>
            <a:r>
              <a:rPr lang="en-US" b="0" dirty="0"/>
              <a:t>Now export the new csv file of this disease and to be used in SSIS as Dimension table</a:t>
            </a:r>
          </a:p>
          <a:p>
            <a:pPr marL="596900" indent="-457200" algn="l">
              <a:buFont typeface="+mj-lt"/>
              <a:buAutoNum type="arabicPeriod"/>
            </a:pPr>
            <a:endParaRPr lang="en-US" b="0" dirty="0"/>
          </a:p>
        </p:txBody>
      </p:sp>
      <p:pic>
        <p:nvPicPr>
          <p:cNvPr id="4" name="Picture 3">
            <a:extLst>
              <a:ext uri="{FF2B5EF4-FFF2-40B4-BE49-F238E27FC236}">
                <a16:creationId xmlns:a16="http://schemas.microsoft.com/office/drawing/2014/main" id="{F2BEEBF2-E768-072D-2355-515A75CF336D}"/>
              </a:ext>
            </a:extLst>
          </p:cNvPr>
          <p:cNvPicPr>
            <a:picLocks noChangeAspect="1"/>
          </p:cNvPicPr>
          <p:nvPr/>
        </p:nvPicPr>
        <p:blipFill>
          <a:blip r:embed="rId3"/>
          <a:stretch>
            <a:fillRect/>
          </a:stretch>
        </p:blipFill>
        <p:spPr>
          <a:xfrm>
            <a:off x="5676899" y="190500"/>
            <a:ext cx="1482807" cy="4590375"/>
          </a:xfrm>
          <a:prstGeom prst="rect">
            <a:avLst/>
          </a:prstGeom>
        </p:spPr>
      </p:pic>
      <p:pic>
        <p:nvPicPr>
          <p:cNvPr id="8" name="Picture 7">
            <a:extLst>
              <a:ext uri="{FF2B5EF4-FFF2-40B4-BE49-F238E27FC236}">
                <a16:creationId xmlns:a16="http://schemas.microsoft.com/office/drawing/2014/main" id="{72BEB2AC-193A-B0D1-9E78-8CA9408A5773}"/>
              </a:ext>
            </a:extLst>
          </p:cNvPr>
          <p:cNvPicPr>
            <a:picLocks noChangeAspect="1"/>
          </p:cNvPicPr>
          <p:nvPr/>
        </p:nvPicPr>
        <p:blipFill>
          <a:blip r:embed="rId4"/>
          <a:stretch>
            <a:fillRect/>
          </a:stretch>
        </p:blipFill>
        <p:spPr>
          <a:xfrm>
            <a:off x="7342855" y="122674"/>
            <a:ext cx="990738" cy="4725059"/>
          </a:xfrm>
          <a:prstGeom prst="rect">
            <a:avLst/>
          </a:prstGeom>
        </p:spPr>
      </p:pic>
    </p:spTree>
    <p:extLst>
      <p:ext uri="{BB962C8B-B14F-4D97-AF65-F5344CB8AC3E}">
        <p14:creationId xmlns:p14="http://schemas.microsoft.com/office/powerpoint/2010/main" val="257394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Diabetes</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360711" y="2239965"/>
            <a:ext cx="5155555" cy="1105493"/>
          </a:xfrm>
        </p:spPr>
        <p:txBody>
          <a:bodyPr/>
          <a:lstStyle/>
          <a:p>
            <a:pPr marL="596900" indent="-457200" algn="l">
              <a:buFont typeface="+mj-lt"/>
              <a:buAutoNum type="arabicPeriod"/>
            </a:pPr>
            <a:r>
              <a:rPr lang="en-US" b="0" dirty="0"/>
              <a:t>Here we can find that gender have low correlation and can be removed</a:t>
            </a:r>
          </a:p>
          <a:p>
            <a:pPr marL="596900" indent="-457200" algn="l">
              <a:buFont typeface="+mj-lt"/>
              <a:buAutoNum type="arabicPeriod"/>
            </a:pPr>
            <a:r>
              <a:rPr lang="en-US" b="0" dirty="0"/>
              <a:t>Now we need to go and make ML model and we will find that accuracy is almost the same (81%)</a:t>
            </a:r>
          </a:p>
          <a:p>
            <a:pPr marL="596900" indent="-457200" algn="l">
              <a:buFont typeface="+mj-lt"/>
              <a:buAutoNum type="arabicPeriod"/>
            </a:pPr>
            <a:r>
              <a:rPr lang="en-US" b="0" dirty="0"/>
              <a:t>Now export the new csv file of this disease and to be used in SSIS as Dimension table</a:t>
            </a:r>
          </a:p>
          <a:p>
            <a:pPr marL="596900" indent="-457200" algn="l">
              <a:buFont typeface="+mj-lt"/>
              <a:buAutoNum type="arabicPeriod"/>
            </a:pPr>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0DF572FD-A84E-C2CC-935C-E154B7615656}"/>
              </a:ext>
            </a:extLst>
          </p:cNvPr>
          <p:cNvPicPr>
            <a:picLocks noChangeAspect="1"/>
          </p:cNvPicPr>
          <p:nvPr/>
        </p:nvPicPr>
        <p:blipFill>
          <a:blip r:embed="rId3"/>
          <a:stretch>
            <a:fillRect/>
          </a:stretch>
        </p:blipFill>
        <p:spPr>
          <a:xfrm>
            <a:off x="5547323" y="390262"/>
            <a:ext cx="1724266" cy="3905795"/>
          </a:xfrm>
          <a:prstGeom prst="rect">
            <a:avLst/>
          </a:prstGeom>
        </p:spPr>
      </p:pic>
      <p:pic>
        <p:nvPicPr>
          <p:cNvPr id="7" name="Picture 6">
            <a:extLst>
              <a:ext uri="{FF2B5EF4-FFF2-40B4-BE49-F238E27FC236}">
                <a16:creationId xmlns:a16="http://schemas.microsoft.com/office/drawing/2014/main" id="{98A4624D-5313-BE14-C342-2FDDA3DFFC6B}"/>
              </a:ext>
            </a:extLst>
          </p:cNvPr>
          <p:cNvPicPr>
            <a:picLocks noChangeAspect="1"/>
          </p:cNvPicPr>
          <p:nvPr/>
        </p:nvPicPr>
        <p:blipFill>
          <a:blip r:embed="rId4"/>
          <a:stretch>
            <a:fillRect/>
          </a:stretch>
        </p:blipFill>
        <p:spPr>
          <a:xfrm>
            <a:off x="7333703" y="286959"/>
            <a:ext cx="876422" cy="3953427"/>
          </a:xfrm>
          <a:prstGeom prst="rect">
            <a:avLst/>
          </a:prstGeom>
        </p:spPr>
      </p:pic>
    </p:spTree>
    <p:extLst>
      <p:ext uri="{BB962C8B-B14F-4D97-AF65-F5344CB8AC3E}">
        <p14:creationId xmlns:p14="http://schemas.microsoft.com/office/powerpoint/2010/main" val="2793613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Heart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8" y="2263673"/>
            <a:ext cx="5397582" cy="1105493"/>
          </a:xfrm>
        </p:spPr>
        <p:txBody>
          <a:bodyPr/>
          <a:lstStyle/>
          <a:p>
            <a:pPr marL="596900" indent="-457200" algn="l">
              <a:buFont typeface="+mj-lt"/>
              <a:buAutoNum type="arabicPeriod"/>
            </a:pPr>
            <a:r>
              <a:rPr lang="en-US" b="0" dirty="0"/>
              <a:t>Here we can find that alcohol drink , mental health , sex, Race, </a:t>
            </a:r>
            <a:r>
              <a:rPr lang="en-US" b="0" dirty="0" err="1"/>
              <a:t>genhealth</a:t>
            </a:r>
            <a:r>
              <a:rPr lang="en-US" b="0" dirty="0"/>
              <a:t>, </a:t>
            </a:r>
            <a:r>
              <a:rPr lang="en-US" b="0" dirty="0" err="1"/>
              <a:t>sleeptime</a:t>
            </a:r>
            <a:r>
              <a:rPr lang="en-US" b="0" dirty="0"/>
              <a:t>, asthma and skin cancer have low correlation and can be removed</a:t>
            </a:r>
          </a:p>
          <a:p>
            <a:pPr marL="596900" indent="-457200" algn="l">
              <a:buFont typeface="+mj-lt"/>
              <a:buAutoNum type="arabicPeriod"/>
            </a:pPr>
            <a:r>
              <a:rPr lang="en-US" b="0" dirty="0"/>
              <a:t>Now we need to go and make ML model and we will find that accuracy decreased by little (88.7%)</a:t>
            </a:r>
          </a:p>
          <a:p>
            <a:pPr marL="596900" indent="-457200" algn="l">
              <a:buFont typeface="+mj-lt"/>
              <a:buAutoNum type="arabicPeriod"/>
            </a:pPr>
            <a:r>
              <a:rPr lang="en-US" b="0" dirty="0"/>
              <a:t>Now export the new csv file of this disease and to be used in SSIS as Dimension table</a:t>
            </a:r>
          </a:p>
          <a:p>
            <a:pPr marL="139700" indent="0" algn="l"/>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1807A67A-F65D-3D06-288A-DEB60D6F1787}"/>
              </a:ext>
            </a:extLst>
          </p:cNvPr>
          <p:cNvPicPr>
            <a:picLocks noChangeAspect="1"/>
          </p:cNvPicPr>
          <p:nvPr/>
        </p:nvPicPr>
        <p:blipFill>
          <a:blip r:embed="rId3"/>
          <a:stretch>
            <a:fillRect/>
          </a:stretch>
        </p:blipFill>
        <p:spPr>
          <a:xfrm>
            <a:off x="6222921" y="141621"/>
            <a:ext cx="2008415" cy="4687165"/>
          </a:xfrm>
          <a:prstGeom prst="rect">
            <a:avLst/>
          </a:prstGeom>
        </p:spPr>
      </p:pic>
    </p:spTree>
    <p:extLst>
      <p:ext uri="{BB962C8B-B14F-4D97-AF65-F5344CB8AC3E}">
        <p14:creationId xmlns:p14="http://schemas.microsoft.com/office/powerpoint/2010/main" val="1758359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44390" y="1084659"/>
            <a:ext cx="6958490" cy="3490101"/>
          </a:xfrm>
        </p:spPr>
        <p:txBody>
          <a:bodyPr/>
          <a:lstStyle/>
          <a:p>
            <a:r>
              <a:rPr lang="en-US" b="0" dirty="0"/>
              <a:t>Finally we create dimension table for each disease using SQL and use SSIS to put the the data form the CSV file to SQL file in the staging database in MS SQL</a:t>
            </a:r>
          </a:p>
          <a:p>
            <a:endParaRPr lang="en-US" b="0" dirty="0"/>
          </a:p>
          <a:p>
            <a:r>
              <a:rPr lang="en-US" b="0" dirty="0"/>
              <a:t>Now we need to figure out the content of the Fact table which will be feed for the dimension tables, which rows and column will be used in it</a:t>
            </a:r>
          </a:p>
          <a:p>
            <a:r>
              <a:rPr lang="en-US" b="0" dirty="0"/>
              <a:t> </a:t>
            </a:r>
          </a:p>
          <a:p>
            <a:r>
              <a:rPr lang="en-US" b="0" dirty="0"/>
              <a:t>So we will jump to the next part which is</a:t>
            </a:r>
          </a:p>
          <a:p>
            <a:r>
              <a:rPr lang="en-US" b="0" dirty="0"/>
              <a:t>Creating  Fact table</a:t>
            </a:r>
          </a:p>
        </p:txBody>
      </p:sp>
    </p:spTree>
    <p:extLst>
      <p:ext uri="{BB962C8B-B14F-4D97-AF65-F5344CB8AC3E}">
        <p14:creationId xmlns:p14="http://schemas.microsoft.com/office/powerpoint/2010/main" val="180850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571672"/>
            <a:ext cx="6920390" cy="2786967"/>
          </a:xfrm>
        </p:spPr>
        <p:txBody>
          <a:bodyPr/>
          <a:lstStyle/>
          <a:p>
            <a:r>
              <a:rPr lang="en-US" b="0" dirty="0"/>
              <a:t>We noticed that all tables share common columns like AGE , BMI, Heart disease and smoking type</a:t>
            </a:r>
          </a:p>
          <a:p>
            <a:endParaRPr lang="en-US" b="0" dirty="0"/>
          </a:p>
          <a:p>
            <a:r>
              <a:rPr lang="en-US" b="0" dirty="0"/>
              <a:t>Also few columns are common but for 2 tables </a:t>
            </a:r>
          </a:p>
          <a:p>
            <a:r>
              <a:rPr lang="en-US" b="0" dirty="0"/>
              <a:t>Like hypertension and glucose level  are in diabetes and brain stroke table </a:t>
            </a:r>
          </a:p>
          <a:p>
            <a:endParaRPr lang="en-US" b="0" dirty="0"/>
          </a:p>
          <a:p>
            <a:r>
              <a:rPr lang="en-US" b="0" dirty="0"/>
              <a:t>So we can use this columns in the fact table beside columns with very high correlation to each disease</a:t>
            </a:r>
          </a:p>
        </p:txBody>
      </p:sp>
    </p:spTree>
    <p:extLst>
      <p:ext uri="{BB962C8B-B14F-4D97-AF65-F5344CB8AC3E}">
        <p14:creationId xmlns:p14="http://schemas.microsoft.com/office/powerpoint/2010/main" val="2911190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091720"/>
            <a:ext cx="6920390" cy="2786967"/>
          </a:xfrm>
        </p:spPr>
        <p:txBody>
          <a:bodyPr/>
          <a:lstStyle/>
          <a:p>
            <a:r>
              <a:rPr lang="en-US" b="0" dirty="0"/>
              <a:t>The problem is that columns like smoking type is same info but in different format so we need to set this columns in all tables to be in same format and then use SSIS to import to fact table in DWH</a:t>
            </a:r>
          </a:p>
          <a:p>
            <a:endParaRPr lang="en-US" b="0" dirty="0"/>
          </a:p>
        </p:txBody>
      </p:sp>
    </p:spTree>
    <p:extLst>
      <p:ext uri="{BB962C8B-B14F-4D97-AF65-F5344CB8AC3E}">
        <p14:creationId xmlns:p14="http://schemas.microsoft.com/office/powerpoint/2010/main" val="649976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964851" y="1479225"/>
            <a:ext cx="6920390" cy="1222908"/>
          </a:xfrm>
        </p:spPr>
        <p:txBody>
          <a:bodyPr/>
          <a:lstStyle/>
          <a:p>
            <a:r>
              <a:rPr lang="en-US" b="0" dirty="0"/>
              <a:t>In brain stroke table we won’t change format of the 4 common columns and we will use them as the main format for other tables.</a:t>
            </a:r>
          </a:p>
          <a:p>
            <a:endParaRPr lang="en-US" dirty="0"/>
          </a:p>
        </p:txBody>
      </p:sp>
      <p:sp>
        <p:nvSpPr>
          <p:cNvPr id="2" name="Subtitle 2">
            <a:extLst>
              <a:ext uri="{FF2B5EF4-FFF2-40B4-BE49-F238E27FC236}">
                <a16:creationId xmlns:a16="http://schemas.microsoft.com/office/drawing/2014/main" id="{A36F77F0-4DF2-E755-3C4C-FA622AC7DB83}"/>
              </a:ext>
            </a:extLst>
          </p:cNvPr>
          <p:cNvSpPr txBox="1">
            <a:spLocks/>
          </p:cNvSpPr>
          <p:nvPr/>
        </p:nvSpPr>
        <p:spPr>
          <a:xfrm>
            <a:off x="936951" y="3067345"/>
            <a:ext cx="6920390" cy="1061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r>
              <a:rPr lang="en-US" b="0" dirty="0"/>
              <a:t>In heart table we will map some values to be match with common columns values in other table.</a:t>
            </a:r>
          </a:p>
          <a:p>
            <a:r>
              <a:rPr lang="en-US" b="0" dirty="0"/>
              <a:t>And In age category we will use the first number only to match age column in other tables using </a:t>
            </a:r>
            <a:r>
              <a:rPr lang="en-US" b="0" dirty="0" err="1"/>
              <a:t>str.extract</a:t>
            </a:r>
            <a:endParaRPr lang="en-US" b="0" dirty="0"/>
          </a:p>
          <a:p>
            <a:endParaRPr lang="en-US" dirty="0"/>
          </a:p>
          <a:p>
            <a:endParaRPr lang="en-US" dirty="0"/>
          </a:p>
        </p:txBody>
      </p:sp>
    </p:spTree>
    <p:extLst>
      <p:ext uri="{BB962C8B-B14F-4D97-AF65-F5344CB8AC3E}">
        <p14:creationId xmlns:p14="http://schemas.microsoft.com/office/powerpoint/2010/main" val="200753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35311" y="2232798"/>
            <a:ext cx="6920390" cy="1714499"/>
          </a:xfrm>
        </p:spPr>
        <p:txBody>
          <a:bodyPr/>
          <a:lstStyle/>
          <a:p>
            <a:r>
              <a:rPr lang="en-US" b="0" dirty="0"/>
              <a:t>In diabetes, we found that smoking_history column has </a:t>
            </a:r>
            <a:r>
              <a:rPr lang="en-US" altLang="en-US" b="0" dirty="0"/>
              <a:t>['never', 'No Info', 'current', 'former', 'ever', 'not current’] as unique values. </a:t>
            </a:r>
          </a:p>
          <a:p>
            <a:endParaRPr lang="en-US" altLang="en-US" b="0" dirty="0"/>
          </a:p>
          <a:p>
            <a:r>
              <a:rPr lang="en-US" altLang="en-US" b="0" dirty="0"/>
              <a:t>So we will drop rows ['ever’ or current’] values in it</a:t>
            </a:r>
          </a:p>
          <a:p>
            <a:r>
              <a:rPr lang="en-US" altLang="en-US" b="0" dirty="0"/>
              <a:t>And replace values to others like</a:t>
            </a:r>
          </a:p>
          <a:p>
            <a:r>
              <a:rPr lang="en-US" altLang="en-US" b="0" dirty="0"/>
              <a:t>('No Info', 'Unknown’), ('former', 'formerly smoked’), ('current', 'smokes’), ('never', 'never smoked’)</a:t>
            </a:r>
          </a:p>
          <a:p>
            <a:r>
              <a:rPr lang="en-US" altLang="en-US" dirty="0"/>
              <a:t> </a:t>
            </a:r>
          </a:p>
          <a:p>
            <a:endParaRPr lang="en-US" dirty="0"/>
          </a:p>
          <a:p>
            <a:endParaRPr lang="en-US" dirty="0"/>
          </a:p>
        </p:txBody>
      </p:sp>
    </p:spTree>
    <p:extLst>
      <p:ext uri="{BB962C8B-B14F-4D97-AF65-F5344CB8AC3E}">
        <p14:creationId xmlns:p14="http://schemas.microsoft.com/office/powerpoint/2010/main" val="2658845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Azure</a:t>
            </a:r>
          </a:p>
        </p:txBody>
      </p:sp>
    </p:spTree>
    <p:extLst>
      <p:ext uri="{BB962C8B-B14F-4D97-AF65-F5344CB8AC3E}">
        <p14:creationId xmlns:p14="http://schemas.microsoft.com/office/powerpoint/2010/main" val="11512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Azure Storage Creation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00303A-5E82-DE3C-FAAA-0BBE311DB0FE}"/>
              </a:ext>
            </a:extLst>
          </p:cNvPr>
          <p:cNvSpPr txBox="1"/>
          <p:nvPr/>
        </p:nvSpPr>
        <p:spPr>
          <a:xfrm>
            <a:off x="268514" y="2021428"/>
            <a:ext cx="3171230" cy="1384995"/>
          </a:xfrm>
          <a:prstGeom prst="rect">
            <a:avLst/>
          </a:prstGeom>
          <a:noFill/>
        </p:spPr>
        <p:txBody>
          <a:bodyPr wrap="square" rtlCol="0">
            <a:spAutoFit/>
          </a:bodyPr>
          <a:lstStyle/>
          <a:p>
            <a:r>
              <a:rPr lang="en-US" dirty="0">
                <a:solidFill>
                  <a:schemeClr val="lt1"/>
                </a:solidFill>
                <a:latin typeface="Open Sans"/>
                <a:ea typeface="Open Sans"/>
                <a:cs typeface="Open Sans"/>
                <a:sym typeface="Open Sans"/>
              </a:rPr>
              <a:t>In Azure we created 2 data storage one for staging and the other for DWH.</a:t>
            </a:r>
          </a:p>
          <a:p>
            <a:r>
              <a:rPr lang="en-US" dirty="0">
                <a:solidFill>
                  <a:schemeClr val="lt1"/>
                </a:solidFill>
                <a:latin typeface="Open Sans"/>
                <a:ea typeface="Open Sans"/>
                <a:cs typeface="Open Sans"/>
                <a:sym typeface="Open Sans"/>
              </a:rPr>
              <a:t>Then we upload the dimension tables and Fact table in the data storage.</a:t>
            </a:r>
          </a:p>
        </p:txBody>
      </p:sp>
      <p:pic>
        <p:nvPicPr>
          <p:cNvPr id="4" name="Picture 3" descr="image.jpeg">
            <a:extLst>
              <a:ext uri="{FF2B5EF4-FFF2-40B4-BE49-F238E27FC236}">
                <a16:creationId xmlns:a16="http://schemas.microsoft.com/office/drawing/2014/main" id="{C6AEE75C-1BE0-4A07-FF2F-CF6AE06446EE}"/>
              </a:ext>
            </a:extLst>
          </p:cNvPr>
          <p:cNvPicPr>
            <a:picLocks/>
          </p:cNvPicPr>
          <p:nvPr/>
        </p:nvPicPr>
        <p:blipFill>
          <a:blip r:embed="rId3"/>
          <a:stretch>
            <a:fillRect/>
          </a:stretch>
        </p:blipFill>
        <p:spPr>
          <a:xfrm>
            <a:off x="3226489" y="2390079"/>
            <a:ext cx="3913196" cy="248984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8D88F75-ACC4-81F5-1B30-58A66D29CA1C}"/>
              </a:ext>
            </a:extLst>
          </p:cNvPr>
          <p:cNvPicPr>
            <a:picLocks/>
          </p:cNvPicPr>
          <p:nvPr/>
        </p:nvPicPr>
        <p:blipFill>
          <a:blip r:embed="rId4"/>
          <a:stretch>
            <a:fillRect/>
          </a:stretch>
        </p:blipFill>
        <p:spPr>
          <a:xfrm>
            <a:off x="4789199" y="611206"/>
            <a:ext cx="4159939" cy="2768334"/>
          </a:xfrm>
          <a:prstGeom prst="rect">
            <a:avLst/>
          </a:prstGeom>
        </p:spPr>
      </p:pic>
    </p:spTree>
    <p:extLst>
      <p:ext uri="{BB962C8B-B14F-4D97-AF65-F5344CB8AC3E}">
        <p14:creationId xmlns:p14="http://schemas.microsoft.com/office/powerpoint/2010/main" val="22770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altLang="en-US" sz="3200" b="1" dirty="0">
                <a:solidFill>
                  <a:schemeClr val="lt1"/>
                </a:solidFill>
                <a:latin typeface="Open Sans"/>
                <a:ea typeface="Open Sans"/>
                <a:cs typeface="Open Sans"/>
              </a:rPr>
              <a:t>Introduction</a:t>
            </a:r>
            <a:endParaRPr lang="en-US" sz="3200" dirty="0"/>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378351" y="1558040"/>
            <a:ext cx="7906623" cy="3042556"/>
          </a:xfrm>
        </p:spPr>
        <p:txBody>
          <a:bodyPr/>
          <a:lstStyle/>
          <a:p>
            <a:pPr algn="l"/>
            <a:r>
              <a:rPr lang="en-US" sz="1400" b="0" dirty="0"/>
              <a:t>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a:t>
            </a:r>
            <a:br>
              <a:rPr lang="en-US" sz="1400" b="0" dirty="0"/>
            </a:br>
            <a:br>
              <a:rPr lang="en-US" sz="1400" b="0" dirty="0"/>
            </a:br>
            <a:r>
              <a:rPr lang="en-US" sz="1400" b="0" dirty="0"/>
              <a:t>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a:t>
            </a:r>
            <a:br>
              <a:rPr lang="en-US" sz="1400" b="0" dirty="0"/>
            </a:br>
            <a:br>
              <a:rPr lang="en-US" sz="1400" b="0" dirty="0"/>
            </a:br>
            <a:r>
              <a:rPr lang="en-US" sz="1400" b="0" dirty="0"/>
              <a:t>The final deliverables will include a fully operational pipeline, a trained machine learning model, and a comprehensive dashboard or reporting system to visualize the predictions and data insights, making the solution both scalable and actionable for real-world applications.</a:t>
            </a:r>
            <a:br>
              <a:rPr lang="en-US" sz="1050" dirty="0"/>
            </a:br>
            <a:br>
              <a:rPr lang="en-US" sz="1800" dirty="0">
                <a:sym typeface="Wingdings" panose="05000000000000000000" pitchFamily="2" charset="2"/>
              </a:rPr>
            </a:br>
            <a:r>
              <a:rPr lang="en-US" sz="1800" dirty="0">
                <a:sym typeface="Wingdings" panose="05000000000000000000" pitchFamily="2" charset="2"/>
              </a:rPr>
              <a:t> </a:t>
            </a:r>
            <a:br>
              <a:rPr lang="en-US" sz="1800" dirty="0">
                <a:sym typeface="Wingdings" panose="05000000000000000000" pitchFamily="2" charset="2"/>
              </a:rPr>
            </a:br>
            <a:endParaRPr lang="en-US" sz="1800" dirty="0"/>
          </a:p>
        </p:txBody>
      </p:sp>
    </p:spTree>
    <p:extLst>
      <p:ext uri="{BB962C8B-B14F-4D97-AF65-F5344CB8AC3E}">
        <p14:creationId xmlns:p14="http://schemas.microsoft.com/office/powerpoint/2010/main" val="1450281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calculates the average BMI of all patients in the dataset. The AVG function computes the mean of these BMI values, and the result is cast to FLOAT for precision</a:t>
            </a:r>
          </a:p>
        </p:txBody>
      </p:sp>
      <p:pic>
        <p:nvPicPr>
          <p:cNvPr id="4" name="Picture 3" descr="image.png">
            <a:extLst>
              <a:ext uri="{FF2B5EF4-FFF2-40B4-BE49-F238E27FC236}">
                <a16:creationId xmlns:a16="http://schemas.microsoft.com/office/drawing/2014/main" id="{49E410F9-B152-610C-DFC3-8B2BE199E3C3}"/>
              </a:ext>
            </a:extLst>
          </p:cNvPr>
          <p:cNvPicPr>
            <a:picLocks noChangeAspect="1"/>
          </p:cNvPicPr>
          <p:nvPr/>
        </p:nvPicPr>
        <p:blipFill>
          <a:blip r:embed="rId3"/>
          <a:stretch>
            <a:fillRect/>
          </a:stretch>
        </p:blipFill>
        <p:spPr>
          <a:xfrm>
            <a:off x="3344235" y="913726"/>
            <a:ext cx="5431536" cy="3904487"/>
          </a:xfrm>
          <a:prstGeom prst="rect">
            <a:avLst/>
          </a:prstGeom>
        </p:spPr>
      </p:pic>
    </p:spTree>
    <p:extLst>
      <p:ext uri="{BB962C8B-B14F-4D97-AF65-F5344CB8AC3E}">
        <p14:creationId xmlns:p14="http://schemas.microsoft.com/office/powerpoint/2010/main" val="171095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gender  fields from the date set and groups by gender and counts the number of rows associated with each value for gender</a:t>
            </a:r>
          </a:p>
        </p:txBody>
      </p:sp>
      <p:pic>
        <p:nvPicPr>
          <p:cNvPr id="2" name="Picture 1" descr="image.png">
            <a:extLst>
              <a:ext uri="{FF2B5EF4-FFF2-40B4-BE49-F238E27FC236}">
                <a16:creationId xmlns:a16="http://schemas.microsoft.com/office/drawing/2014/main" id="{C61896F2-1F82-9646-A9D2-D00D631254CD}"/>
              </a:ext>
            </a:extLst>
          </p:cNvPr>
          <p:cNvPicPr>
            <a:picLocks noChangeAspect="1"/>
          </p:cNvPicPr>
          <p:nvPr/>
        </p:nvPicPr>
        <p:blipFill>
          <a:blip r:embed="rId3"/>
          <a:stretch>
            <a:fillRect/>
          </a:stretch>
        </p:blipFill>
        <p:spPr>
          <a:xfrm>
            <a:off x="3355656" y="793012"/>
            <a:ext cx="5431536" cy="3904487"/>
          </a:xfrm>
          <a:prstGeom prst="rect">
            <a:avLst/>
          </a:prstGeom>
        </p:spPr>
      </p:pic>
    </p:spTree>
    <p:extLst>
      <p:ext uri="{BB962C8B-B14F-4D97-AF65-F5344CB8AC3E}">
        <p14:creationId xmlns:p14="http://schemas.microsoft.com/office/powerpoint/2010/main" val="1354306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hypertension and diabetes fields from the dataset and returns count of rows where both columns equals 1</a:t>
            </a:r>
          </a:p>
        </p:txBody>
      </p:sp>
      <p:pic>
        <p:nvPicPr>
          <p:cNvPr id="2" name="Picture 1" descr="image.png">
            <a:extLst>
              <a:ext uri="{FF2B5EF4-FFF2-40B4-BE49-F238E27FC236}">
                <a16:creationId xmlns:a16="http://schemas.microsoft.com/office/drawing/2014/main" id="{1C9E3D98-F834-42B4-F009-F719DB994C53}"/>
              </a:ext>
            </a:extLst>
          </p:cNvPr>
          <p:cNvPicPr>
            <a:picLocks noChangeAspect="1"/>
          </p:cNvPicPr>
          <p:nvPr/>
        </p:nvPicPr>
        <p:blipFill>
          <a:blip r:embed="rId3"/>
          <a:stretch>
            <a:fillRect/>
          </a:stretch>
        </p:blipFill>
        <p:spPr>
          <a:xfrm>
            <a:off x="3355656" y="861500"/>
            <a:ext cx="5431536" cy="3904487"/>
          </a:xfrm>
          <a:prstGeom prst="rect">
            <a:avLst/>
          </a:prstGeom>
        </p:spPr>
      </p:pic>
    </p:spTree>
    <p:extLst>
      <p:ext uri="{BB962C8B-B14F-4D97-AF65-F5344CB8AC3E}">
        <p14:creationId xmlns:p14="http://schemas.microsoft.com/office/powerpoint/2010/main" val="177946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98090" y="1353756"/>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counts the number of patients who have both heart disease and stroke. It uses OPENROWSET to access the data source, and to extract the 'heart_disease' and 'stroke' fields from each row. The COUNT function tallies the rows where both 'heart_disease' and 'stroke' values equal 1, indicating patients who have both conditions. </a:t>
            </a:r>
          </a:p>
        </p:txBody>
      </p:sp>
      <p:pic>
        <p:nvPicPr>
          <p:cNvPr id="4" name="Picture 3" descr="image.png">
            <a:extLst>
              <a:ext uri="{FF2B5EF4-FFF2-40B4-BE49-F238E27FC236}">
                <a16:creationId xmlns:a16="http://schemas.microsoft.com/office/drawing/2014/main" id="{3D74B0FF-3D46-8271-5EB6-7F2E9C1D8707}"/>
              </a:ext>
            </a:extLst>
          </p:cNvPr>
          <p:cNvPicPr>
            <a:picLocks noChangeAspect="1"/>
          </p:cNvPicPr>
          <p:nvPr/>
        </p:nvPicPr>
        <p:blipFill>
          <a:blip r:embed="rId3"/>
          <a:stretch>
            <a:fillRect/>
          </a:stretch>
        </p:blipFill>
        <p:spPr>
          <a:xfrm>
            <a:off x="3368121" y="793012"/>
            <a:ext cx="5431536" cy="3904487"/>
          </a:xfrm>
          <a:prstGeom prst="rect">
            <a:avLst/>
          </a:prstGeom>
        </p:spPr>
      </p:pic>
    </p:spTree>
    <p:extLst>
      <p:ext uri="{BB962C8B-B14F-4D97-AF65-F5344CB8AC3E}">
        <p14:creationId xmlns:p14="http://schemas.microsoft.com/office/powerpoint/2010/main" val="709104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68358" y="1180251"/>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The SQL query in the image counts the number of people who have both kidney disease (where kidney disease equals "Yes") and have had a stroke (where stroke equals 1) from a CSV file stored in Azure Blob Storage, it filters rows that meet both conditions. The result shows that there are 14 people with both kidney disease and a history of stroke.</a:t>
            </a:r>
          </a:p>
        </p:txBody>
      </p:sp>
      <p:pic>
        <p:nvPicPr>
          <p:cNvPr id="2" name="Picture 1" descr="image.png">
            <a:extLst>
              <a:ext uri="{FF2B5EF4-FFF2-40B4-BE49-F238E27FC236}">
                <a16:creationId xmlns:a16="http://schemas.microsoft.com/office/drawing/2014/main" id="{5433CCBF-01F6-194C-5BC7-DB56DC83FE1B}"/>
              </a:ext>
            </a:extLst>
          </p:cNvPr>
          <p:cNvPicPr>
            <a:picLocks noChangeAspect="1"/>
          </p:cNvPicPr>
          <p:nvPr/>
        </p:nvPicPr>
        <p:blipFill>
          <a:blip r:embed="rId3"/>
          <a:stretch>
            <a:fillRect/>
          </a:stretch>
        </p:blipFill>
        <p:spPr>
          <a:xfrm>
            <a:off x="3407273" y="937434"/>
            <a:ext cx="5431536" cy="3904487"/>
          </a:xfrm>
          <a:prstGeom prst="rect">
            <a:avLst/>
          </a:prstGeom>
        </p:spPr>
      </p:pic>
    </p:spTree>
    <p:extLst>
      <p:ext uri="{BB962C8B-B14F-4D97-AF65-F5344CB8AC3E}">
        <p14:creationId xmlns:p14="http://schemas.microsoft.com/office/powerpoint/2010/main" val="184581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Power BI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Main page</a:t>
            </a:r>
          </a:p>
          <a:p>
            <a:pPr algn="l"/>
            <a:r>
              <a:rPr lang="en-US" dirty="0"/>
              <a:t>Contains</a:t>
            </a:r>
          </a:p>
          <a:p>
            <a:pPr algn="l"/>
            <a:r>
              <a:rPr lang="en-US" dirty="0"/>
              <a:t>data form</a:t>
            </a:r>
          </a:p>
          <a:p>
            <a:pPr algn="l"/>
            <a:r>
              <a:rPr lang="en-US" dirty="0"/>
              <a:t>the fact table</a:t>
            </a:r>
          </a:p>
        </p:txBody>
      </p:sp>
      <p:pic>
        <p:nvPicPr>
          <p:cNvPr id="6" name="Picture 5">
            <a:extLst>
              <a:ext uri="{FF2B5EF4-FFF2-40B4-BE49-F238E27FC236}">
                <a16:creationId xmlns:a16="http://schemas.microsoft.com/office/drawing/2014/main" id="{E0A72861-D027-014A-C0CE-5FF63C683606}"/>
              </a:ext>
            </a:extLst>
          </p:cNvPr>
          <p:cNvPicPr>
            <a:picLocks noChangeAspect="1"/>
          </p:cNvPicPr>
          <p:nvPr/>
        </p:nvPicPr>
        <p:blipFill>
          <a:blip r:embed="rId3"/>
          <a:stretch>
            <a:fillRect/>
          </a:stretch>
        </p:blipFill>
        <p:spPr>
          <a:xfrm>
            <a:off x="2636078" y="1035054"/>
            <a:ext cx="6237992" cy="3466595"/>
          </a:xfrm>
          <a:prstGeom prst="rect">
            <a:avLst/>
          </a:prstGeom>
        </p:spPr>
      </p:pic>
    </p:spTree>
    <p:extLst>
      <p:ext uri="{BB962C8B-B14F-4D97-AF65-F5344CB8AC3E}">
        <p14:creationId xmlns:p14="http://schemas.microsoft.com/office/powerpoint/2010/main" val="228236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41960" y="211347"/>
            <a:ext cx="7988765" cy="63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brain</a:t>
            </a:r>
          </a:p>
          <a:p>
            <a:pPr algn="l"/>
            <a:r>
              <a:rPr lang="en-US" dirty="0"/>
              <a:t>Stroke</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DE8589F-12C0-6BA9-E8E6-D6626538B60A}"/>
              </a:ext>
            </a:extLst>
          </p:cNvPr>
          <p:cNvPicPr>
            <a:picLocks noChangeAspect="1"/>
          </p:cNvPicPr>
          <p:nvPr/>
        </p:nvPicPr>
        <p:blipFill>
          <a:blip r:embed="rId3"/>
          <a:stretch>
            <a:fillRect/>
          </a:stretch>
        </p:blipFill>
        <p:spPr>
          <a:xfrm>
            <a:off x="2552218" y="615946"/>
            <a:ext cx="6419277" cy="4084701"/>
          </a:xfrm>
          <a:prstGeom prst="rect">
            <a:avLst/>
          </a:prstGeom>
        </p:spPr>
      </p:pic>
    </p:spTree>
    <p:extLst>
      <p:ext uri="{BB962C8B-B14F-4D97-AF65-F5344CB8AC3E}">
        <p14:creationId xmlns:p14="http://schemas.microsoft.com/office/powerpoint/2010/main" val="2096336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Heart</a:t>
            </a:r>
          </a:p>
          <a:p>
            <a:pPr algn="l"/>
            <a:r>
              <a:rPr lang="en-US" dirty="0"/>
              <a:t>Dimension</a:t>
            </a:r>
          </a:p>
          <a:p>
            <a:pPr algn="l"/>
            <a:r>
              <a:rPr lang="en-US" dirty="0"/>
              <a:t>table</a:t>
            </a:r>
          </a:p>
          <a:p>
            <a:pPr algn="l"/>
            <a:endParaRPr lang="en-US" dirty="0"/>
          </a:p>
        </p:txBody>
      </p:sp>
      <p:pic>
        <p:nvPicPr>
          <p:cNvPr id="3" name="Picture 2">
            <a:extLst>
              <a:ext uri="{FF2B5EF4-FFF2-40B4-BE49-F238E27FC236}">
                <a16:creationId xmlns:a16="http://schemas.microsoft.com/office/drawing/2014/main" id="{93A3A623-369C-0A93-1709-DFADF16265DF}"/>
              </a:ext>
            </a:extLst>
          </p:cNvPr>
          <p:cNvPicPr>
            <a:picLocks noChangeAspect="1"/>
          </p:cNvPicPr>
          <p:nvPr/>
        </p:nvPicPr>
        <p:blipFill>
          <a:blip r:embed="rId3"/>
          <a:stretch>
            <a:fillRect/>
          </a:stretch>
        </p:blipFill>
        <p:spPr>
          <a:xfrm>
            <a:off x="2535453" y="1031540"/>
            <a:ext cx="6303356" cy="3543220"/>
          </a:xfrm>
          <a:prstGeom prst="rect">
            <a:avLst/>
          </a:prstGeom>
        </p:spPr>
      </p:pic>
    </p:spTree>
    <p:extLst>
      <p:ext uri="{BB962C8B-B14F-4D97-AF65-F5344CB8AC3E}">
        <p14:creationId xmlns:p14="http://schemas.microsoft.com/office/powerpoint/2010/main" val="715233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Diabetes</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6C69581-4C66-8DC5-F5D9-AD0FCCC7D4D3}"/>
              </a:ext>
            </a:extLst>
          </p:cNvPr>
          <p:cNvPicPr>
            <a:picLocks noChangeAspect="1"/>
          </p:cNvPicPr>
          <p:nvPr/>
        </p:nvPicPr>
        <p:blipFill>
          <a:blip r:embed="rId3"/>
          <a:stretch>
            <a:fillRect/>
          </a:stretch>
        </p:blipFill>
        <p:spPr>
          <a:xfrm>
            <a:off x="2587762" y="1045408"/>
            <a:ext cx="6322999" cy="3514389"/>
          </a:xfrm>
          <a:prstGeom prst="rect">
            <a:avLst/>
          </a:prstGeom>
        </p:spPr>
      </p:pic>
    </p:spTree>
    <p:extLst>
      <p:ext uri="{BB962C8B-B14F-4D97-AF65-F5344CB8AC3E}">
        <p14:creationId xmlns:p14="http://schemas.microsoft.com/office/powerpoint/2010/main" val="216581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367914" y="2101174"/>
            <a:ext cx="7906623" cy="2151070"/>
          </a:xfrm>
        </p:spPr>
        <p:txBody>
          <a:bodyPr/>
          <a:lstStyle/>
          <a:p>
            <a:pPr algn="l"/>
            <a:r>
              <a:rPr lang="en-US" sz="1400" dirty="0"/>
              <a:t>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a:t>
            </a:r>
            <a:br>
              <a:rPr lang="en-US" sz="1400" dirty="0"/>
            </a:br>
            <a:br>
              <a:rPr lang="en-US" sz="1400" dirty="0"/>
            </a:br>
            <a:r>
              <a:rPr lang="en-US" sz="1400" dirty="0"/>
              <a:t>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a:t>
            </a:r>
            <a:br>
              <a:rPr lang="en-US" sz="1400" dirty="0"/>
            </a:br>
            <a:br>
              <a:rPr lang="en-US" sz="1400" dirty="0"/>
            </a:br>
            <a:br>
              <a:rPr lang="en-US" sz="1050" dirty="0"/>
            </a:br>
            <a:br>
              <a:rPr lang="en-US" sz="1800" dirty="0">
                <a:sym typeface="Wingdings" panose="05000000000000000000" pitchFamily="2" charset="2"/>
              </a:rPr>
            </a:br>
            <a:r>
              <a:rPr lang="en-US" sz="1800" dirty="0">
                <a:sym typeface="Wingdings" panose="05000000000000000000" pitchFamily="2" charset="2"/>
              </a:rPr>
              <a:t> </a:t>
            </a:r>
            <a:br>
              <a:rPr lang="en-US" sz="1800" dirty="0">
                <a:sym typeface="Wingdings" panose="05000000000000000000" pitchFamily="2" charset="2"/>
              </a:rPr>
            </a:br>
            <a:endParaRPr lang="en-US" sz="1800" dirty="0"/>
          </a:p>
        </p:txBody>
      </p:sp>
    </p:spTree>
    <p:extLst>
      <p:ext uri="{BB962C8B-B14F-4D97-AF65-F5344CB8AC3E}">
        <p14:creationId xmlns:p14="http://schemas.microsoft.com/office/powerpoint/2010/main" val="1843240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Machine Learning</a:t>
            </a:r>
          </a:p>
        </p:txBody>
      </p:sp>
    </p:spTree>
    <p:extLst>
      <p:ext uri="{BB962C8B-B14F-4D97-AF65-F5344CB8AC3E}">
        <p14:creationId xmlns:p14="http://schemas.microsoft.com/office/powerpoint/2010/main" val="3114815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3064669" cy="3510952"/>
          </a:xfrm>
        </p:spPr>
        <p:txBody>
          <a:bodyPr/>
          <a:lstStyle/>
          <a:p>
            <a:pPr marL="0" marR="0" algn="l">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Algorithms used in models:</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StandardScaler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OneHotEncoder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ColumnTransformer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Pipeline</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param_grid</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grid_search</a:t>
            </a:r>
          </a:p>
          <a:p>
            <a:pPr marL="25400" marR="0" indent="-342900" algn="l">
              <a:lnSpc>
                <a:spcPct val="107000"/>
              </a:lnSpc>
              <a:spcBef>
                <a:spcPts val="0"/>
              </a:spcBef>
              <a:spcAft>
                <a:spcPts val="800"/>
              </a:spcAft>
              <a:buFont typeface="Arial" panose="020B0604020202020204" pitchFamily="34" charset="0"/>
              <a:buChar char="•"/>
            </a:pPr>
            <a:r>
              <a:rPr lang="en-US" sz="1400" dirty="0" err="1">
                <a:effectLst/>
                <a:latin typeface="Calibri" panose="020F0502020204030204" pitchFamily="34" charset="0"/>
                <a:ea typeface="Calibri" panose="020F0502020204030204" pitchFamily="34" charset="0"/>
                <a:cs typeface="Arial" panose="020B0604020202020204" pitchFamily="34" charset="0"/>
              </a:rPr>
              <a:t>roc_curve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
        <p:nvSpPr>
          <p:cNvPr id="2" name="Subtitle 3">
            <a:extLst>
              <a:ext uri="{FF2B5EF4-FFF2-40B4-BE49-F238E27FC236}">
                <a16:creationId xmlns:a16="http://schemas.microsoft.com/office/drawing/2014/main" id="{B87CDB83-4A48-947D-EB74-CD24195405AE}"/>
              </a:ext>
            </a:extLst>
          </p:cNvPr>
          <p:cNvSpPr txBox="1">
            <a:spLocks/>
          </p:cNvSpPr>
          <p:nvPr/>
        </p:nvSpPr>
        <p:spPr>
          <a:xfrm>
            <a:off x="4139563" y="949331"/>
            <a:ext cx="3735229" cy="35109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2400" dirty="0">
                <a:latin typeface="Times New Roman" panose="02020603050405020304" pitchFamily="18" charset="0"/>
                <a:ea typeface="Times New Roman" panose="02020603050405020304" pitchFamily="18" charset="0"/>
                <a:cs typeface="Arial" panose="020B0604020202020204" pitchFamily="34" charset="0"/>
              </a:rPr>
              <a:t>Models used in models:</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Logistic Regression</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KNN</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SVM</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Random Forest</a:t>
            </a:r>
          </a:p>
          <a:p>
            <a:pPr marL="0" indent="0" algn="l">
              <a:lnSpc>
                <a:spcPct val="107000"/>
              </a:lnSpc>
              <a:spcAft>
                <a:spcPts val="800"/>
              </a:spcAft>
            </a:pPr>
            <a:endParaRPr lang="en-US" sz="14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Aft>
                <a:spcPts val="800"/>
              </a:spcAft>
            </a:pPr>
            <a:r>
              <a:rPr lang="en-US" sz="1800" dirty="0">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Tree>
    <p:extLst>
      <p:ext uri="{BB962C8B-B14F-4D97-AF65-F5344CB8AC3E}">
        <p14:creationId xmlns:p14="http://schemas.microsoft.com/office/powerpoint/2010/main" val="1482980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396240" y="1663204"/>
            <a:ext cx="8442569" cy="1834927"/>
          </a:xfrm>
        </p:spPr>
        <p:txBody>
          <a:bodyPr/>
          <a:lstStyle/>
          <a:p>
            <a:pPr algn="l" rtl="1"/>
            <a:r>
              <a:rPr lang="en-US" dirty="0"/>
              <a:t>After implementing the ML models in each disease, we found that:</a:t>
            </a:r>
          </a:p>
          <a:p>
            <a:pPr algn="l" rtl="1"/>
            <a:r>
              <a:rPr lang="en-US" dirty="0"/>
              <a:t>Brain stroke : KNN</a:t>
            </a:r>
          </a:p>
          <a:p>
            <a:pPr algn="l" rtl="1"/>
            <a:r>
              <a:rPr lang="en-US" dirty="0"/>
              <a:t>Diabetes and Heart : Random Forest</a:t>
            </a:r>
          </a:p>
          <a:p>
            <a:pPr algn="l"/>
            <a:endParaRPr lang="en-US" dirty="0"/>
          </a:p>
        </p:txBody>
      </p:sp>
    </p:spTree>
    <p:extLst>
      <p:ext uri="{BB962C8B-B14F-4D97-AF65-F5344CB8AC3E}">
        <p14:creationId xmlns:p14="http://schemas.microsoft.com/office/powerpoint/2010/main" val="59214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528926" y="911478"/>
            <a:ext cx="8442569" cy="371752"/>
          </a:xfrm>
        </p:spPr>
        <p:txBody>
          <a:bodyPr/>
          <a:lstStyle/>
          <a:p>
            <a:pPr algn="l"/>
            <a:r>
              <a:rPr lang="en-US" sz="1400" dirty="0"/>
              <a:t>For example in Diabetes:</a:t>
            </a:r>
          </a:p>
        </p:txBody>
      </p:sp>
      <p:pic>
        <p:nvPicPr>
          <p:cNvPr id="3" name="Picture 2">
            <a:extLst>
              <a:ext uri="{FF2B5EF4-FFF2-40B4-BE49-F238E27FC236}">
                <a16:creationId xmlns:a16="http://schemas.microsoft.com/office/drawing/2014/main" id="{84D34D72-67E3-5980-8D77-A28DF36E6344}"/>
              </a:ext>
            </a:extLst>
          </p:cNvPr>
          <p:cNvPicPr>
            <a:picLocks noChangeAspect="1"/>
          </p:cNvPicPr>
          <p:nvPr/>
        </p:nvPicPr>
        <p:blipFill>
          <a:blip r:embed="rId3"/>
          <a:stretch>
            <a:fillRect/>
          </a:stretch>
        </p:blipFill>
        <p:spPr>
          <a:xfrm>
            <a:off x="3540070" y="1342613"/>
            <a:ext cx="5334000" cy="1010786"/>
          </a:xfrm>
          <a:prstGeom prst="rect">
            <a:avLst/>
          </a:prstGeom>
        </p:spPr>
      </p:pic>
      <p:sp>
        <p:nvSpPr>
          <p:cNvPr id="4" name="Subtitle 4">
            <a:extLst>
              <a:ext uri="{FF2B5EF4-FFF2-40B4-BE49-F238E27FC236}">
                <a16:creationId xmlns:a16="http://schemas.microsoft.com/office/drawing/2014/main" id="{ACF98ED9-AD8C-71EB-B6BF-30BB0315A300}"/>
              </a:ext>
            </a:extLst>
          </p:cNvPr>
          <p:cNvSpPr txBox="1">
            <a:spLocks/>
          </p:cNvSpPr>
          <p:nvPr/>
        </p:nvSpPr>
        <p:spPr>
          <a:xfrm>
            <a:off x="472013" y="1459980"/>
            <a:ext cx="2876988" cy="572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split data to features and target.</a:t>
            </a:r>
          </a:p>
          <a:p>
            <a:pPr algn="l"/>
            <a:r>
              <a:rPr lang="en-US" sz="1200" b="0" dirty="0"/>
              <a:t>Then create categorical_features</a:t>
            </a:r>
          </a:p>
          <a:p>
            <a:pPr algn="l"/>
            <a:r>
              <a:rPr lang="en-US" sz="1200" b="0" dirty="0"/>
              <a:t>and numeric_features.</a:t>
            </a:r>
          </a:p>
          <a:p>
            <a:pPr algn="l"/>
            <a:endParaRPr lang="en-US" sz="1200" b="0" dirty="0"/>
          </a:p>
        </p:txBody>
      </p:sp>
      <p:pic>
        <p:nvPicPr>
          <p:cNvPr id="7" name="Picture 6">
            <a:extLst>
              <a:ext uri="{FF2B5EF4-FFF2-40B4-BE49-F238E27FC236}">
                <a16:creationId xmlns:a16="http://schemas.microsoft.com/office/drawing/2014/main" id="{E7F4BC8C-DA0C-41E4-FAAB-C5E2C8C0CD11}"/>
              </a:ext>
            </a:extLst>
          </p:cNvPr>
          <p:cNvPicPr>
            <a:picLocks noChangeAspect="1"/>
          </p:cNvPicPr>
          <p:nvPr/>
        </p:nvPicPr>
        <p:blipFill>
          <a:blip r:embed="rId4"/>
          <a:stretch>
            <a:fillRect/>
          </a:stretch>
        </p:blipFill>
        <p:spPr>
          <a:xfrm>
            <a:off x="3614721" y="2460342"/>
            <a:ext cx="4273847" cy="1217319"/>
          </a:xfrm>
          <a:prstGeom prst="rect">
            <a:avLst/>
          </a:prstGeom>
        </p:spPr>
      </p:pic>
      <p:sp>
        <p:nvSpPr>
          <p:cNvPr id="8" name="Subtitle 4">
            <a:extLst>
              <a:ext uri="{FF2B5EF4-FFF2-40B4-BE49-F238E27FC236}">
                <a16:creationId xmlns:a16="http://schemas.microsoft.com/office/drawing/2014/main" id="{86CC9905-3AC5-1B4D-F6FC-98A5D08280F5}"/>
              </a:ext>
            </a:extLst>
          </p:cNvPr>
          <p:cNvSpPr txBox="1">
            <a:spLocks/>
          </p:cNvSpPr>
          <p:nvPr/>
        </p:nvSpPr>
        <p:spPr>
          <a:xfrm>
            <a:off x="523922" y="2563826"/>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For numeric_features, we used</a:t>
            </a:r>
          </a:p>
          <a:p>
            <a:pPr algn="l"/>
            <a:r>
              <a:rPr lang="en-US" sz="1200" b="0" dirty="0"/>
              <a:t>standardscaler for scaling data and</a:t>
            </a:r>
          </a:p>
          <a:p>
            <a:pPr algn="l"/>
            <a:r>
              <a:rPr lang="en-US" sz="1200" b="0" dirty="0"/>
              <a:t>used One hot encoder for</a:t>
            </a:r>
          </a:p>
          <a:p>
            <a:pPr algn="l"/>
            <a:r>
              <a:rPr lang="en-US" sz="1200" b="0" dirty="0"/>
              <a:t>categorical_features.</a:t>
            </a:r>
          </a:p>
          <a:p>
            <a:pPr algn="l"/>
            <a:r>
              <a:rPr lang="en-US" sz="1200" b="0" dirty="0"/>
              <a:t>The preprocessor to handle data</a:t>
            </a:r>
          </a:p>
          <a:p>
            <a:pPr algn="l"/>
            <a:r>
              <a:rPr lang="en-US" sz="1200" b="0" dirty="0"/>
              <a:t>the transformation task with the</a:t>
            </a:r>
          </a:p>
          <a:p>
            <a:pPr algn="l"/>
            <a:r>
              <a:rPr lang="en-US" sz="1200" b="0" dirty="0"/>
              <a:t>numerical and categorical variables</a:t>
            </a:r>
          </a:p>
        </p:txBody>
      </p:sp>
      <p:pic>
        <p:nvPicPr>
          <p:cNvPr id="10" name="Picture 9">
            <a:extLst>
              <a:ext uri="{FF2B5EF4-FFF2-40B4-BE49-F238E27FC236}">
                <a16:creationId xmlns:a16="http://schemas.microsoft.com/office/drawing/2014/main" id="{76CA4D85-1FCC-644F-9B3B-B8084A6E10BF}"/>
              </a:ext>
            </a:extLst>
          </p:cNvPr>
          <p:cNvPicPr>
            <a:picLocks noChangeAspect="1"/>
          </p:cNvPicPr>
          <p:nvPr/>
        </p:nvPicPr>
        <p:blipFill>
          <a:blip r:embed="rId5"/>
          <a:stretch>
            <a:fillRect/>
          </a:stretch>
        </p:blipFill>
        <p:spPr>
          <a:xfrm>
            <a:off x="1506147" y="3734201"/>
            <a:ext cx="5687219" cy="1028844"/>
          </a:xfrm>
          <a:prstGeom prst="rect">
            <a:avLst/>
          </a:prstGeom>
        </p:spPr>
      </p:pic>
    </p:spTree>
    <p:extLst>
      <p:ext uri="{BB962C8B-B14F-4D97-AF65-F5344CB8AC3E}">
        <p14:creationId xmlns:p14="http://schemas.microsoft.com/office/powerpoint/2010/main" val="21235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528926" y="911478"/>
            <a:ext cx="8442569" cy="371752"/>
          </a:xfrm>
        </p:spPr>
        <p:txBody>
          <a:bodyPr/>
          <a:lstStyle/>
          <a:p>
            <a:pPr algn="l"/>
            <a:r>
              <a:rPr lang="en-US" sz="1400" dirty="0"/>
              <a:t>For example in Diabetes:</a:t>
            </a:r>
          </a:p>
        </p:txBody>
      </p:sp>
      <p:sp>
        <p:nvSpPr>
          <p:cNvPr id="4" name="Subtitle 4">
            <a:extLst>
              <a:ext uri="{FF2B5EF4-FFF2-40B4-BE49-F238E27FC236}">
                <a16:creationId xmlns:a16="http://schemas.microsoft.com/office/drawing/2014/main" id="{ACF98ED9-AD8C-71EB-B6BF-30BB0315A300}"/>
              </a:ext>
            </a:extLst>
          </p:cNvPr>
          <p:cNvSpPr txBox="1">
            <a:spLocks/>
          </p:cNvSpPr>
          <p:nvPr/>
        </p:nvSpPr>
        <p:spPr>
          <a:xfrm>
            <a:off x="472013" y="1459980"/>
            <a:ext cx="2876988" cy="976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used pipeline to ensures that all</a:t>
            </a:r>
          </a:p>
          <a:p>
            <a:pPr algn="l"/>
            <a:r>
              <a:rPr lang="en-US" sz="1200" b="0" dirty="0"/>
              <a:t>steps are executed consistently and </a:t>
            </a:r>
          </a:p>
          <a:p>
            <a:pPr algn="l"/>
            <a:r>
              <a:rPr lang="en-US" sz="1200" b="0" dirty="0"/>
              <a:t>simplifies the process of</a:t>
            </a:r>
          </a:p>
          <a:p>
            <a:pPr algn="l"/>
            <a:r>
              <a:rPr lang="en-US" sz="1200" b="0" dirty="0"/>
              <a:t>transforming data</a:t>
            </a:r>
          </a:p>
        </p:txBody>
      </p:sp>
      <p:sp>
        <p:nvSpPr>
          <p:cNvPr id="8" name="Subtitle 4">
            <a:extLst>
              <a:ext uri="{FF2B5EF4-FFF2-40B4-BE49-F238E27FC236}">
                <a16:creationId xmlns:a16="http://schemas.microsoft.com/office/drawing/2014/main" id="{86CC9905-3AC5-1B4D-F6FC-98A5D08280F5}"/>
              </a:ext>
            </a:extLst>
          </p:cNvPr>
          <p:cNvSpPr txBox="1">
            <a:spLocks/>
          </p:cNvSpPr>
          <p:nvPr/>
        </p:nvSpPr>
        <p:spPr>
          <a:xfrm>
            <a:off x="523922" y="2563826"/>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Param_grid defines the</a:t>
            </a:r>
          </a:p>
          <a:p>
            <a:pPr algn="l"/>
            <a:r>
              <a:rPr lang="en-US" sz="1200" b="0" dirty="0"/>
              <a:t>hyperparameters and</a:t>
            </a:r>
          </a:p>
          <a:p>
            <a:pPr algn="l"/>
            <a:r>
              <a:rPr lang="en-US" sz="1200" b="0" dirty="0"/>
              <a:t>their values for which we</a:t>
            </a:r>
          </a:p>
          <a:p>
            <a:pPr algn="l"/>
            <a:r>
              <a:rPr lang="en-US" sz="1200" b="0" dirty="0"/>
              <a:t>want to optimize the machine</a:t>
            </a:r>
          </a:p>
          <a:p>
            <a:pPr algn="l"/>
            <a:r>
              <a:rPr lang="en-US" sz="1200" b="0" dirty="0"/>
              <a:t>learning model using</a:t>
            </a:r>
          </a:p>
        </p:txBody>
      </p:sp>
      <p:pic>
        <p:nvPicPr>
          <p:cNvPr id="6" name="Picture 5">
            <a:extLst>
              <a:ext uri="{FF2B5EF4-FFF2-40B4-BE49-F238E27FC236}">
                <a16:creationId xmlns:a16="http://schemas.microsoft.com/office/drawing/2014/main" id="{F6649DC4-6F03-BED5-95CC-007199B173B2}"/>
              </a:ext>
            </a:extLst>
          </p:cNvPr>
          <p:cNvPicPr>
            <a:picLocks noChangeAspect="1"/>
          </p:cNvPicPr>
          <p:nvPr/>
        </p:nvPicPr>
        <p:blipFill>
          <a:blip r:embed="rId3"/>
          <a:stretch>
            <a:fillRect/>
          </a:stretch>
        </p:blipFill>
        <p:spPr>
          <a:xfrm>
            <a:off x="3465497" y="1354041"/>
            <a:ext cx="5583023" cy="847843"/>
          </a:xfrm>
          <a:prstGeom prst="rect">
            <a:avLst/>
          </a:prstGeom>
        </p:spPr>
      </p:pic>
      <p:pic>
        <p:nvPicPr>
          <p:cNvPr id="11" name="Picture 10">
            <a:extLst>
              <a:ext uri="{FF2B5EF4-FFF2-40B4-BE49-F238E27FC236}">
                <a16:creationId xmlns:a16="http://schemas.microsoft.com/office/drawing/2014/main" id="{EE5B23EA-AA74-02B3-F27B-B7CF217B1180}"/>
              </a:ext>
            </a:extLst>
          </p:cNvPr>
          <p:cNvPicPr>
            <a:picLocks noChangeAspect="1"/>
          </p:cNvPicPr>
          <p:nvPr/>
        </p:nvPicPr>
        <p:blipFill>
          <a:blip r:embed="rId4"/>
          <a:stretch>
            <a:fillRect/>
          </a:stretch>
        </p:blipFill>
        <p:spPr>
          <a:xfrm>
            <a:off x="3252097" y="2452076"/>
            <a:ext cx="4067743" cy="1038370"/>
          </a:xfrm>
          <a:prstGeom prst="rect">
            <a:avLst/>
          </a:prstGeom>
        </p:spPr>
      </p:pic>
      <p:pic>
        <p:nvPicPr>
          <p:cNvPr id="13" name="Picture 12">
            <a:extLst>
              <a:ext uri="{FF2B5EF4-FFF2-40B4-BE49-F238E27FC236}">
                <a16:creationId xmlns:a16="http://schemas.microsoft.com/office/drawing/2014/main" id="{BC8E25B9-CA1A-B73E-3BEF-9735A14DDF24}"/>
              </a:ext>
            </a:extLst>
          </p:cNvPr>
          <p:cNvPicPr>
            <a:picLocks noChangeAspect="1"/>
          </p:cNvPicPr>
          <p:nvPr/>
        </p:nvPicPr>
        <p:blipFill>
          <a:blip r:embed="rId5"/>
          <a:stretch>
            <a:fillRect/>
          </a:stretch>
        </p:blipFill>
        <p:spPr>
          <a:xfrm>
            <a:off x="933344" y="3707748"/>
            <a:ext cx="6706536" cy="619211"/>
          </a:xfrm>
          <a:prstGeom prst="rect">
            <a:avLst/>
          </a:prstGeom>
        </p:spPr>
      </p:pic>
    </p:spTree>
    <p:extLst>
      <p:ext uri="{BB962C8B-B14F-4D97-AF65-F5344CB8AC3E}">
        <p14:creationId xmlns:p14="http://schemas.microsoft.com/office/powerpoint/2010/main" val="607734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Streamlit</a:t>
            </a:r>
          </a:p>
        </p:txBody>
      </p:sp>
    </p:spTree>
    <p:extLst>
      <p:ext uri="{BB962C8B-B14F-4D97-AF65-F5344CB8AC3E}">
        <p14:creationId xmlns:p14="http://schemas.microsoft.com/office/powerpoint/2010/main" val="3207145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ctr">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Streamlit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an open-source library for building interactive web applications quickly and easily, primarily for data analysis and machine learning projects. It allows you to convert simple Python scripts into elegant web apps without needing deep knowledge of web technologies like HTML or CSS.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Features: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Ease of Use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Write simple Python code to create interactive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Interactivity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Supports UI elements like buttons, sliders, and input fields for user interaction.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Instant Updates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Automatically refreshes the app when you change the code.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2396772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Libraries used in project :</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pandas as pd</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numpy as np</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sklearn.model_selection import </a:t>
            </a:r>
            <a:r>
              <a:rPr lang="en-US" sz="1800" dirty="0" err="1">
                <a:effectLst/>
                <a:latin typeface="Calibri" panose="020F0502020204030204" pitchFamily="34" charset="0"/>
                <a:ea typeface="Calibri" panose="020F0502020204030204" pitchFamily="34" charset="0"/>
                <a:cs typeface="Arial" panose="020B0604020202020204" pitchFamily="34" charset="0"/>
              </a:rPr>
              <a:t>train_test_split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sklearn.ensemble</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RandomForestClassifier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sklearn.metrics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accuracy_score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sklearn.preprocessing</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LabelEncoder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sklearn.exceptions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NotFittedError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3437252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Funcation</a:t>
            </a:r>
            <a:r>
              <a:rPr lang="en-US" sz="1800" dirty="0">
                <a:effectLst/>
                <a:latin typeface="Calibri" panose="020F0502020204030204" pitchFamily="34" charset="0"/>
                <a:ea typeface="Calibri" panose="020F0502020204030204" pitchFamily="34" charset="0"/>
                <a:cs typeface="Arial" panose="020B0604020202020204" pitchFamily="34" charset="0"/>
              </a:rPr>
              <a:t> used in my project </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1.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load_data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Loads a dataset based on what the user selects.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Reads a CSV file.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2.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preprocess_data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df</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the data for the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800" b="1" dirty="0">
                <a:effectLst/>
                <a:latin typeface="Times New Roman" panose="02020603050405020304" pitchFamily="18" charset="0"/>
                <a:ea typeface="Times New Roman" panose="02020603050405020304" pitchFamily="18" charset="0"/>
              </a:rPr>
              <a:t>Key Point</a:t>
            </a:r>
            <a:r>
              <a:rPr lang="en-US" sz="1800" dirty="0">
                <a:effectLst/>
                <a:latin typeface="Times New Roman" panose="02020603050405020304" pitchFamily="18" charset="0"/>
                <a:ea typeface="Times New Roman" panose="02020603050405020304" pitchFamily="18" charset="0"/>
              </a:rPr>
              <a:t>: Cleans the data and converts categories to numbers</a:t>
            </a:r>
            <a:endParaRPr lang="en-US" dirty="0"/>
          </a:p>
        </p:txBody>
      </p:sp>
    </p:spTree>
    <p:extLst>
      <p:ext uri="{BB962C8B-B14F-4D97-AF65-F5344CB8AC3E}">
        <p14:creationId xmlns:p14="http://schemas.microsoft.com/office/powerpoint/2010/main" val="1509351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3.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train_model</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(X, 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Trains the machine learning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Splits data, fits the model, and checks its 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4. Prediction Block (after user submits)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Takes user input and predicts the result.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input data and shows whether the user is "Infected" or "Not Infected."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17883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06735" y="1220941"/>
            <a:ext cx="7906623" cy="3042556"/>
          </a:xfrm>
        </p:spPr>
        <p:txBody>
          <a:bodyPr/>
          <a:lstStyle/>
          <a:p>
            <a:pPr algn="l"/>
            <a:br>
              <a:rPr lang="en-US" sz="1400" dirty="0"/>
            </a:br>
            <a:br>
              <a:rPr lang="en-US" sz="1400" dirty="0"/>
            </a:br>
            <a:r>
              <a:rPr lang="en-US" sz="1400" dirty="0"/>
              <a:t>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a:t>
            </a:r>
            <a:br>
              <a:rPr lang="en-US" sz="1400" dirty="0"/>
            </a:br>
            <a:br>
              <a:rPr lang="en-US" sz="1400" dirty="0"/>
            </a:br>
            <a:r>
              <a:rPr lang="en-US" sz="1400" dirty="0"/>
              <a:t>The final deliverables will include a fully operational pipeline, a trained machine learning model, and a comprehensive dashboard or reporting system to visualize the predictions and data insights, making the solution both scalable and actionable for real-world applications.</a:t>
            </a:r>
            <a:br>
              <a:rPr lang="en-US" sz="1050" dirty="0"/>
            </a:br>
            <a:br>
              <a:rPr lang="en-US" sz="1800" dirty="0">
                <a:sym typeface="Wingdings" panose="05000000000000000000" pitchFamily="2" charset="2"/>
              </a:rPr>
            </a:br>
            <a:r>
              <a:rPr lang="en-US" sz="1800" dirty="0">
                <a:sym typeface="Wingdings" panose="05000000000000000000" pitchFamily="2" charset="2"/>
              </a:rPr>
              <a:t> </a:t>
            </a:r>
            <a:br>
              <a:rPr lang="en-US" sz="1800" dirty="0">
                <a:sym typeface="Wingdings" panose="05000000000000000000" pitchFamily="2" charset="2"/>
              </a:rPr>
            </a:br>
            <a:endParaRPr lang="en-US" sz="1800" dirty="0"/>
          </a:p>
        </p:txBody>
      </p:sp>
    </p:spTree>
    <p:extLst>
      <p:ext uri="{BB962C8B-B14F-4D97-AF65-F5344CB8AC3E}">
        <p14:creationId xmlns:p14="http://schemas.microsoft.com/office/powerpoint/2010/main" val="3878064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C25590F-379A-8B89-9ED5-DF610C4234E4}"/>
              </a:ext>
            </a:extLst>
          </p:cNvPr>
          <p:cNvPicPr>
            <a:picLocks noChangeAspect="1"/>
          </p:cNvPicPr>
          <p:nvPr/>
        </p:nvPicPr>
        <p:blipFill>
          <a:blip r:embed="rId3"/>
          <a:stretch>
            <a:fillRect/>
          </a:stretch>
        </p:blipFill>
        <p:spPr>
          <a:xfrm>
            <a:off x="1810351" y="1825527"/>
            <a:ext cx="6907817" cy="2805602"/>
          </a:xfrm>
          <a:prstGeom prst="rect">
            <a:avLst/>
          </a:prstGeom>
        </p:spPr>
      </p:pic>
      <p:sp>
        <p:nvSpPr>
          <p:cNvPr id="7" name="Subtitle 3">
            <a:extLst>
              <a:ext uri="{FF2B5EF4-FFF2-40B4-BE49-F238E27FC236}">
                <a16:creationId xmlns:a16="http://schemas.microsoft.com/office/drawing/2014/main" id="{7D2BF6D2-008A-7653-197A-C978DAC16FCC}"/>
              </a:ext>
            </a:extLst>
          </p:cNvPr>
          <p:cNvSpPr txBox="1">
            <a:spLocks/>
          </p:cNvSpPr>
          <p:nvPr/>
        </p:nvSpPr>
        <p:spPr>
          <a:xfrm>
            <a:off x="364331" y="949331"/>
            <a:ext cx="6036469" cy="719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1200" b="0" dirty="0"/>
              <a:t>After selecting the dataset of the disease, you will be required to enter your data and the model will predict your statues of the disease</a:t>
            </a:r>
          </a:p>
        </p:txBody>
      </p:sp>
    </p:spTree>
    <p:extLst>
      <p:ext uri="{BB962C8B-B14F-4D97-AF65-F5344CB8AC3E}">
        <p14:creationId xmlns:p14="http://schemas.microsoft.com/office/powerpoint/2010/main" val="861466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248;p33">
            <a:extLst>
              <a:ext uri="{FF2B5EF4-FFF2-40B4-BE49-F238E27FC236}">
                <a16:creationId xmlns:a16="http://schemas.microsoft.com/office/drawing/2014/main" id="{39808E60-2455-8015-F177-69854F387536}"/>
              </a:ext>
            </a:extLst>
          </p:cNvPr>
          <p:cNvSpPr txBox="1">
            <a:spLocks/>
          </p:cNvSpPr>
          <p:nvPr/>
        </p:nvSpPr>
        <p:spPr>
          <a:xfrm>
            <a:off x="640578" y="905303"/>
            <a:ext cx="7717500" cy="48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400" b="0" dirty="0"/>
              <a:t>You can see some insights about the data if you like</a:t>
            </a:r>
          </a:p>
        </p:txBody>
      </p:sp>
      <p:pic>
        <p:nvPicPr>
          <p:cNvPr id="7" name="Picture 6">
            <a:extLst>
              <a:ext uri="{FF2B5EF4-FFF2-40B4-BE49-F238E27FC236}">
                <a16:creationId xmlns:a16="http://schemas.microsoft.com/office/drawing/2014/main" id="{8D656E1E-7DA1-8E43-74BE-3CC7673F363B}"/>
              </a:ext>
            </a:extLst>
          </p:cNvPr>
          <p:cNvPicPr>
            <a:picLocks noChangeAspect="1"/>
          </p:cNvPicPr>
          <p:nvPr/>
        </p:nvPicPr>
        <p:blipFill>
          <a:blip r:embed="rId3"/>
          <a:stretch>
            <a:fillRect/>
          </a:stretch>
        </p:blipFill>
        <p:spPr>
          <a:xfrm>
            <a:off x="1356724" y="1436128"/>
            <a:ext cx="6192768" cy="3236725"/>
          </a:xfrm>
          <a:prstGeom prst="rect">
            <a:avLst/>
          </a:prstGeom>
        </p:spPr>
      </p:pic>
    </p:spTree>
    <p:extLst>
      <p:ext uri="{BB962C8B-B14F-4D97-AF65-F5344CB8AC3E}">
        <p14:creationId xmlns:p14="http://schemas.microsoft.com/office/powerpoint/2010/main" val="392158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C7DFB20-FBDA-6823-7082-CB9F49B35C59}"/>
              </a:ext>
            </a:extLst>
          </p:cNvPr>
          <p:cNvPicPr>
            <a:picLocks noChangeAspect="1"/>
          </p:cNvPicPr>
          <p:nvPr/>
        </p:nvPicPr>
        <p:blipFill>
          <a:blip r:embed="rId3"/>
          <a:stretch>
            <a:fillRect/>
          </a:stretch>
        </p:blipFill>
        <p:spPr>
          <a:xfrm>
            <a:off x="1106163" y="1509648"/>
            <a:ext cx="6779078" cy="3466981"/>
          </a:xfrm>
          <a:prstGeom prst="rect">
            <a:avLst/>
          </a:prstGeom>
        </p:spPr>
      </p:pic>
      <p:sp>
        <p:nvSpPr>
          <p:cNvPr id="5" name="Google Shape;1248;p33">
            <a:extLst>
              <a:ext uri="{FF2B5EF4-FFF2-40B4-BE49-F238E27FC236}">
                <a16:creationId xmlns:a16="http://schemas.microsoft.com/office/drawing/2014/main" id="{876D08F7-AB52-4B3A-CCD3-C24205692855}"/>
              </a:ext>
            </a:extLst>
          </p:cNvPr>
          <p:cNvSpPr txBox="1">
            <a:spLocks/>
          </p:cNvSpPr>
          <p:nvPr/>
        </p:nvSpPr>
        <p:spPr>
          <a:xfrm>
            <a:off x="640578" y="886794"/>
            <a:ext cx="7717500" cy="429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200" b="0" dirty="0"/>
              <a:t>The model will also give you the percentage of having the disease or not by using </a:t>
            </a:r>
            <a:r>
              <a:rPr lang="en-US" sz="1200" b="0"/>
              <a:t>predict probability</a:t>
            </a:r>
            <a:endParaRPr lang="en-US" sz="1200" b="0" dirty="0"/>
          </a:p>
        </p:txBody>
      </p:sp>
    </p:spTree>
    <p:extLst>
      <p:ext uri="{BB962C8B-B14F-4D97-AF65-F5344CB8AC3E}">
        <p14:creationId xmlns:p14="http://schemas.microsoft.com/office/powerpoint/2010/main" val="964478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3"/>
          <p:cNvSpPr txBox="1">
            <a:spLocks/>
          </p:cNvSpPr>
          <p:nvPr/>
        </p:nvSpPr>
        <p:spPr>
          <a:xfrm>
            <a:off x="711149" y="679325"/>
            <a:ext cx="3861000" cy="7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4000" dirty="0"/>
              <a:t>Thanks</a:t>
            </a:r>
          </a:p>
        </p:txBody>
      </p:sp>
      <p:sp>
        <p:nvSpPr>
          <p:cNvPr id="1841" name="Google Shape;1841;p53"/>
          <p:cNvSpPr txBox="1">
            <a:spLocks noGrp="1"/>
          </p:cNvSpPr>
          <p:nvPr>
            <p:ph type="subTitle" idx="1"/>
          </p:nvPr>
        </p:nvSpPr>
        <p:spPr>
          <a:xfrm>
            <a:off x="711100" y="1619049"/>
            <a:ext cx="3861000" cy="2771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 you have any questions?</a:t>
            </a:r>
          </a:p>
          <a:p>
            <a:pPr marL="0" lvl="0" indent="0" algn="l" rtl="0">
              <a:spcBef>
                <a:spcPts val="0"/>
              </a:spcBef>
              <a:spcAft>
                <a:spcPts val="0"/>
              </a:spcAft>
              <a:buNone/>
            </a:pPr>
            <a:endParaRPr lang="en" dirty="0"/>
          </a:p>
          <a:p>
            <a:pPr marL="0" lvl="0" indent="0" algn="l"/>
            <a:r>
              <a:rPr lang="en" sz="1800" spc="-10" dirty="0">
                <a:latin typeface="Calibri" panose="020F0502020204030204" pitchFamily="34" charset="0"/>
              </a:rPr>
              <a:t>Khaled Ayman Farouk</a:t>
            </a:r>
          </a:p>
          <a:p>
            <a:pPr marL="0" indent="0" algn="l"/>
            <a:r>
              <a:rPr lang="en-US" sz="1800" spc="-10" dirty="0">
                <a:effectLst/>
                <a:latin typeface="Calibri" panose="020F0502020204030204" pitchFamily="34" charset="0"/>
                <a:ea typeface="Calibri" panose="020F0502020204030204" pitchFamily="34" charset="0"/>
              </a:rPr>
              <a:t>Matyas Monir Yousef Eskander</a:t>
            </a:r>
          </a:p>
          <a:p>
            <a:pPr marL="0" indent="0" algn="l"/>
            <a:r>
              <a:rPr lang="en-US" sz="1800" spc="-10" dirty="0">
                <a:effectLst/>
                <a:latin typeface="Calibri" panose="020F0502020204030204" pitchFamily="34" charset="0"/>
                <a:ea typeface="Calibri" panose="020F0502020204030204" pitchFamily="34" charset="0"/>
              </a:rPr>
              <a:t>Noor Eldeen Mohammed Shrief</a:t>
            </a:r>
            <a:endParaRPr lang="en-US" sz="1800" spc="-10" dirty="0">
              <a:latin typeface="Calibri" panose="020F0502020204030204" pitchFamily="34" charset="0"/>
              <a:ea typeface="Calibri" panose="020F0502020204030204" pitchFamily="34" charset="0"/>
            </a:endParaRPr>
          </a:p>
          <a:p>
            <a:pPr marL="0" indent="0" algn="l"/>
            <a:r>
              <a:rPr lang="en-US" sz="1800" spc="-10" dirty="0">
                <a:effectLst/>
                <a:latin typeface="Calibri" panose="020F0502020204030204" pitchFamily="34" charset="0"/>
                <a:ea typeface="Calibri" panose="020F0502020204030204" pitchFamily="34" charset="0"/>
              </a:rPr>
              <a:t>Mostafa Rabea Hashem</a:t>
            </a:r>
            <a:endParaRPr lang="en-US" sz="1800" spc="-5" dirty="0">
              <a:effectLst/>
              <a:latin typeface="Calibri" panose="020F0502020204030204" pitchFamily="34" charset="0"/>
              <a:ea typeface="Calibri" panose="020F0502020204030204" pitchFamily="34" charset="0"/>
            </a:endParaRPr>
          </a:p>
          <a:p>
            <a:pPr marL="0" indent="0" algn="l"/>
            <a:endParaRPr lang="en-US" sz="1800" spc="-5" dirty="0">
              <a:effectLst/>
              <a:latin typeface="Calibri" panose="020F0502020204030204" pitchFamily="34" charset="0"/>
              <a:ea typeface="Calibri" panose="020F0502020204030204" pitchFamily="34" charset="0"/>
            </a:endParaRPr>
          </a:p>
          <a:p>
            <a:pPr marL="0" lvl="0" indent="0" algn="l">
              <a:spcBef>
                <a:spcPts val="0"/>
              </a:spcBef>
              <a:spcAft>
                <a:spcPts val="0"/>
              </a:spcAft>
              <a:buNone/>
            </a:pPr>
            <a:endParaRPr dirty="0"/>
          </a:p>
          <a:p>
            <a:pPr marL="0" lvl="0" indent="0" algn="l" rtl="0">
              <a:spcBef>
                <a:spcPts val="1000"/>
              </a:spcBef>
              <a:spcAft>
                <a:spcPts val="0"/>
              </a:spcAft>
              <a:buClr>
                <a:schemeClr val="dk1"/>
              </a:buClr>
              <a:buSzPts val="1100"/>
              <a:buFont typeface="Arial"/>
              <a:buNone/>
            </a:pPr>
            <a:endParaRPr dirty="0"/>
          </a:p>
        </p:txBody>
      </p:sp>
      <p:grpSp>
        <p:nvGrpSpPr>
          <p:cNvPr id="1859" name="Google Shape;1859;p53"/>
          <p:cNvGrpSpPr/>
          <p:nvPr/>
        </p:nvGrpSpPr>
        <p:grpSpPr>
          <a:xfrm rot="-8100000">
            <a:off x="5535910" y="1447387"/>
            <a:ext cx="2808917" cy="1112384"/>
            <a:chOff x="1033313" y="2373800"/>
            <a:chExt cx="999700" cy="395900"/>
          </a:xfrm>
        </p:grpSpPr>
        <p:sp>
          <p:nvSpPr>
            <p:cNvPr id="1860" name="Google Shape;1860;p53"/>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53"/>
            <p:cNvGrpSpPr/>
            <p:nvPr/>
          </p:nvGrpSpPr>
          <p:grpSpPr>
            <a:xfrm>
              <a:off x="1033313" y="2373800"/>
              <a:ext cx="999700" cy="395900"/>
              <a:chOff x="4294075" y="3041775"/>
              <a:chExt cx="999700" cy="395900"/>
            </a:xfrm>
          </p:grpSpPr>
          <p:sp>
            <p:nvSpPr>
              <p:cNvPr id="1862" name="Google Shape;1862;p53"/>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5" name="Google Shape;1895;p53"/>
          <p:cNvGrpSpPr/>
          <p:nvPr/>
        </p:nvGrpSpPr>
        <p:grpSpPr>
          <a:xfrm>
            <a:off x="5172514" y="2324835"/>
            <a:ext cx="798477" cy="796946"/>
            <a:chOff x="7300864" y="642535"/>
            <a:chExt cx="798477" cy="796946"/>
          </a:xfrm>
        </p:grpSpPr>
        <p:sp>
          <p:nvSpPr>
            <p:cNvPr id="1896" name="Google Shape;1896;p5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3"/>
          <p:cNvGrpSpPr/>
          <p:nvPr/>
        </p:nvGrpSpPr>
        <p:grpSpPr>
          <a:xfrm>
            <a:off x="5064838" y="3722665"/>
            <a:ext cx="693913" cy="847457"/>
            <a:chOff x="7476963" y="3627165"/>
            <a:chExt cx="693913" cy="847457"/>
          </a:xfrm>
        </p:grpSpPr>
        <p:sp>
          <p:nvSpPr>
            <p:cNvPr id="1900" name="Google Shape;1900;p53"/>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rot="8999111">
              <a:off x="7595912" y="3677844"/>
              <a:ext cx="311017" cy="404310"/>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rot="8999111">
              <a:off x="7741158" y="4020161"/>
              <a:ext cx="309809" cy="40406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3"/>
          <p:cNvGrpSpPr/>
          <p:nvPr/>
        </p:nvGrpSpPr>
        <p:grpSpPr>
          <a:xfrm>
            <a:off x="6071514" y="3350185"/>
            <a:ext cx="798477" cy="796946"/>
            <a:chOff x="7632314" y="2652585"/>
            <a:chExt cx="798477" cy="796946"/>
          </a:xfrm>
        </p:grpSpPr>
        <p:sp>
          <p:nvSpPr>
            <p:cNvPr id="1904" name="Google Shape;1904;p53"/>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190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diagram of a computer&#10;&#10;Description automatically generated">
            <a:extLst>
              <a:ext uri="{FF2B5EF4-FFF2-40B4-BE49-F238E27FC236}">
                <a16:creationId xmlns:a16="http://schemas.microsoft.com/office/drawing/2014/main" id="{648CAAD4-8700-BDAE-C5D2-2A2158E56871}"/>
              </a:ext>
            </a:extLst>
          </p:cNvPr>
          <p:cNvPicPr>
            <a:picLocks noChangeAspect="1"/>
          </p:cNvPicPr>
          <p:nvPr/>
        </p:nvPicPr>
        <p:blipFill>
          <a:blip r:embed="rId3"/>
          <a:stretch>
            <a:fillRect/>
          </a:stretch>
        </p:blipFill>
        <p:spPr>
          <a:xfrm>
            <a:off x="276225" y="858931"/>
            <a:ext cx="8591550" cy="3190875"/>
          </a:xfrm>
          <a:prstGeom prst="rect">
            <a:avLst/>
          </a:prstGeom>
        </p:spPr>
      </p:pic>
      <p:sp>
        <p:nvSpPr>
          <p:cNvPr id="9" name="Google Shape;1188;p32">
            <a:extLst>
              <a:ext uri="{FF2B5EF4-FFF2-40B4-BE49-F238E27FC236}">
                <a16:creationId xmlns:a16="http://schemas.microsoft.com/office/drawing/2014/main" id="{8921968A-0B28-47C6-7E76-4E9F34B54F96}"/>
              </a:ext>
            </a:extLst>
          </p:cNvPr>
          <p:cNvSpPr txBox="1">
            <a:spLocks/>
          </p:cNvSpPr>
          <p:nvPr/>
        </p:nvSpPr>
        <p:spPr>
          <a:xfrm>
            <a:off x="2577693" y="339776"/>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Data Flow</a:t>
            </a:r>
          </a:p>
        </p:txBody>
      </p:sp>
    </p:spTree>
    <p:extLst>
      <p:ext uri="{BB962C8B-B14F-4D97-AF65-F5344CB8AC3E}">
        <p14:creationId xmlns:p14="http://schemas.microsoft.com/office/powerpoint/2010/main" val="60160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1"/>
          <p:cNvSpPr/>
          <p:nvPr/>
        </p:nvSpPr>
        <p:spPr>
          <a:xfrm>
            <a:off x="2911381" y="2622785"/>
            <a:ext cx="3003979" cy="46878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0" rIns="91425" bIns="0" anchor="ctr" anchorCtr="0">
            <a:noAutofit/>
          </a:bodyPr>
          <a:lstStyle/>
          <a:p>
            <a:pPr marL="0" lvl="0" indent="0" algn="l" rtl="0">
              <a:spcBef>
                <a:spcPts val="0"/>
              </a:spcBef>
              <a:spcAft>
                <a:spcPts val="0"/>
              </a:spcAft>
              <a:buNone/>
            </a:pPr>
            <a:endParaRPr/>
          </a:p>
        </p:txBody>
      </p:sp>
      <p:sp>
        <p:nvSpPr>
          <p:cNvPr id="1111" name="Google Shape;1111;p31"/>
          <p:cNvSpPr txBox="1">
            <a:spLocks noGrp="1"/>
          </p:cNvSpPr>
          <p:nvPr>
            <p:ph type="title"/>
          </p:nvPr>
        </p:nvSpPr>
        <p:spPr>
          <a:xfrm>
            <a:off x="2828520" y="1709297"/>
            <a:ext cx="3248272"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Prepare data</a:t>
            </a:r>
          </a:p>
        </p:txBody>
      </p:sp>
      <p:sp>
        <p:nvSpPr>
          <p:cNvPr id="1112" name="Google Shape;1112;p31"/>
          <p:cNvSpPr txBox="1">
            <a:spLocks noGrp="1"/>
          </p:cNvSpPr>
          <p:nvPr>
            <p:ph type="subTitle" idx="1"/>
          </p:nvPr>
        </p:nvSpPr>
        <p:spPr>
          <a:xfrm>
            <a:off x="2928930" y="2704003"/>
            <a:ext cx="3003979"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and cleaning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622300" y="509037"/>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07280" y="378619"/>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623009" y="648631"/>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18766" y="1268678"/>
            <a:ext cx="7797708" cy="2787705"/>
          </a:xfrm>
        </p:spPr>
        <p:txBody>
          <a:bodyPr/>
          <a:lstStyle/>
          <a:p>
            <a:pPr algn="l"/>
            <a:r>
              <a:rPr lang="en-US" sz="1600" dirty="0">
                <a:sym typeface="Wingdings" panose="05000000000000000000" pitchFamily="2" charset="2"/>
              </a:rPr>
              <a:t>We are going to collect data about the 3 </a:t>
            </a:r>
            <a:r>
              <a:rPr lang="en-US" sz="1600" dirty="0"/>
              <a:t>diseases brain stroke, heart disease, and diabetes from multiple sources and connect them to one destination using SSIS for the ease of the EDA and saving time instead of working in each one of them separated.</a:t>
            </a:r>
            <a:br>
              <a:rPr lang="en-US" sz="1600" dirty="0"/>
            </a:br>
            <a:br>
              <a:rPr lang="en-US" sz="1600" dirty="0"/>
            </a:br>
            <a:r>
              <a:rPr lang="en-US" sz="1600" dirty="0"/>
              <a:t>After cleaning the files on jupyter we are going to use the SSIS again in the following:</a:t>
            </a:r>
            <a:br>
              <a:rPr lang="en-US" sz="1600" dirty="0"/>
            </a:br>
            <a:r>
              <a:rPr lang="en-US" sz="1600" dirty="0"/>
              <a:t>1- creating Staging area</a:t>
            </a:r>
            <a:br>
              <a:rPr lang="en-US" sz="1600" dirty="0"/>
            </a:br>
            <a:r>
              <a:rPr lang="en-US" sz="1600" dirty="0"/>
              <a:t>2- creating DWH area</a:t>
            </a:r>
            <a:br>
              <a:rPr lang="en-US" sz="1600" dirty="0"/>
            </a:br>
            <a:r>
              <a:rPr lang="en-US" sz="1600" dirty="0"/>
              <a:t>3- creating Dimension tables</a:t>
            </a:r>
            <a:br>
              <a:rPr lang="en-US" sz="1600" dirty="0"/>
            </a:br>
            <a:r>
              <a:rPr lang="en-US" sz="1600" dirty="0"/>
              <a:t>4- creating Fact table</a:t>
            </a:r>
          </a:p>
        </p:txBody>
      </p:sp>
    </p:spTree>
    <p:extLst>
      <p:ext uri="{BB962C8B-B14F-4D97-AF65-F5344CB8AC3E}">
        <p14:creationId xmlns:p14="http://schemas.microsoft.com/office/powerpoint/2010/main" val="720452722"/>
      </p:ext>
    </p:extLst>
  </p:cSld>
  <p:clrMapOvr>
    <a:masterClrMapping/>
  </p:clrMapOvr>
</p:sld>
</file>

<file path=ppt/theme/theme1.xml><?xml version="1.0" encoding="utf-8"?>
<a:theme xmlns:a="http://schemas.openxmlformats.org/drawingml/2006/main"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2752</Words>
  <Application>Microsoft Office PowerPoint</Application>
  <PresentationFormat>On-screen Show (16:9)</PresentationFormat>
  <Paragraphs>275</Paragraphs>
  <Slides>63</Slides>
  <Notes>63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Times New Roman</vt:lpstr>
      <vt:lpstr>Wingdings</vt:lpstr>
      <vt:lpstr>Josefin Sans</vt:lpstr>
      <vt:lpstr>Symbol</vt:lpstr>
      <vt:lpstr>Arial</vt:lpstr>
      <vt:lpstr>Open Sans</vt:lpstr>
      <vt:lpstr>Calibri</vt:lpstr>
      <vt:lpstr>Alcoholism Treatment Drugs Breakthrough by Slidesgo</vt:lpstr>
      <vt:lpstr>Health Care  DWH Integration </vt:lpstr>
      <vt:lpstr>PowerPoint Presentation</vt:lpstr>
      <vt:lpstr>PowerPoint Presentation</vt:lpstr>
      <vt:lpstr>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  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  The final deliverables will include a fully operational pipeline, a trained machine learning model, and a comprehensive dashboard or reporting system to visualize the predictions and data insights, making the solution both scalable and actionable for real-world applications.    </vt:lpstr>
      <vt:lpstr>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  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      </vt:lpstr>
      <vt:lpstr>  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  The final deliverables will include a fully operational pipeline, a trained machine learning model, and a comprehensive dashboard or reporting system to visualize the predictions and data insights, making the solution both scalable and actionable for real-world applications.    </vt:lpstr>
      <vt:lpstr>PowerPoint Presentation</vt:lpstr>
      <vt:lpstr>Prepare data</vt:lpstr>
      <vt:lpstr>We are going to collect data about the 3 diseases brain stroke, heart disease, and diabetes from multiple sources and connect them to one destination using SSIS for the ease of the EDA and saving time instead of working in each one of them separated.  After cleaning the files on jupyter we are going to use the SSIS again in the following: 1- creating Staging area 2- creating DWH area 3- creating Dimension tables 4- creating Fact table</vt:lpstr>
      <vt:lpstr>Here we have 2 files for both diabetes and heart , and 1 file  for brain stroke we connect the source with  the path of files using connection and connect the output to the destination  which are new csv files with  all the data in 1 file for each disease  </vt:lpstr>
      <vt:lpstr>After creating the files with all data we import them to jupyter and start to work in each file alone. In jupyter we need to : 1 – clean data : form nulls and duplication  2 – EDA : ask question and create insights . 3 – ML : create model for each disease .</vt:lpstr>
      <vt:lpstr>Brain Stroke</vt:lpstr>
      <vt:lpstr>PowerPoint Presentation</vt:lpstr>
      <vt:lpstr>PowerPoint Presentation</vt:lpstr>
      <vt:lpstr>PowerPoint Presentation</vt:lpstr>
      <vt:lpstr>PowerPoint Presentation</vt:lpstr>
      <vt:lpstr>Diabetes</vt:lpstr>
      <vt:lpstr>PowerPoint Presentation</vt:lpstr>
      <vt:lpstr>PowerPoint Presentation</vt:lpstr>
      <vt:lpstr>PowerPoint Presentation</vt:lpstr>
      <vt:lpstr>PowerPoint Presentation</vt:lpstr>
      <vt:lpstr>Heart</vt:lpstr>
      <vt:lpstr>PowerPoint Presentation</vt:lpstr>
      <vt:lpstr>PowerPoint Presentation</vt:lpstr>
      <vt:lpstr>PowerPoint Presentation</vt:lpstr>
      <vt:lpstr>PowerPoint Presentation</vt:lpstr>
      <vt:lpstr>Staging and Data Warehouse</vt:lpstr>
      <vt:lpstr>Preparing for staging </vt:lpstr>
      <vt:lpstr>Preparing for DWH </vt:lpstr>
      <vt:lpstr>Brain stroke</vt:lpstr>
      <vt:lpstr>Diabetes</vt:lpstr>
      <vt:lpstr>Heart</vt:lpstr>
      <vt:lpstr>Preparing for DWH </vt:lpstr>
      <vt:lpstr>Preparing for Fact table </vt:lpstr>
      <vt:lpstr>Preparing for Fact table  </vt:lpstr>
      <vt:lpstr>Preparing for Fact table</vt:lpstr>
      <vt:lpstr>Preparing for Fact table</vt:lpstr>
      <vt:lpstr>Azure</vt:lpstr>
      <vt:lpstr>Azure Storage Creation </vt:lpstr>
      <vt:lpstr>Queries on staging tables</vt:lpstr>
      <vt:lpstr>Queries on staging tables</vt:lpstr>
      <vt:lpstr>Queries on staging tables</vt:lpstr>
      <vt:lpstr>Queries on staging tables</vt:lpstr>
      <vt:lpstr>Queries on staging tables</vt:lpstr>
      <vt:lpstr>Power BI</vt:lpstr>
      <vt:lpstr>Power BI</vt:lpstr>
      <vt:lpstr>Power BI</vt:lpstr>
      <vt:lpstr>Power BI</vt:lpstr>
      <vt:lpstr>Power BI</vt:lpstr>
      <vt:lpstr>Machine Learning</vt:lpstr>
      <vt:lpstr>Machine Learning</vt:lpstr>
      <vt:lpstr>Machine Learning</vt:lpstr>
      <vt:lpstr>Machine Learning</vt:lpstr>
      <vt:lpstr>Machine Learning</vt:lpstr>
      <vt:lpstr>Streamlit</vt:lpstr>
      <vt:lpstr>Overview</vt:lpstr>
      <vt:lpstr>Overview</vt:lpstr>
      <vt:lpstr>Overview</vt:lpstr>
      <vt:lpstr>Overview</vt:lpstr>
      <vt:lpstr>Streamlit</vt:lpstr>
      <vt:lpstr>Streamlit</vt:lpstr>
      <vt:lpstr>Streamlit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Omar 20210597</cp:lastModifiedBy>
  <cp:revision>12</cp:revision>
  <dcterms:modified xsi:type="dcterms:W3CDTF">2024-10-24T02:49:22Z</dcterms:modified>
</cp:coreProperties>
</file>